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wdp" ContentType="image/vnd.ms-photo"/>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3.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4.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5.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6.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7.xml" ContentType="application/vnd.openxmlformats-officedocument.presentationml.notesSlide+xml"/>
  <Override PartName="/ppt/charts/chart13.xml" ContentType="application/vnd.openxmlformats-officedocument.drawingml.chart+xml"/>
  <Override PartName="/ppt/notesSlides/notesSlide8.xml" ContentType="application/vnd.openxmlformats-officedocument.presentationml.notesSlide+xml"/>
  <Override PartName="/ppt/charts/chart14.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5.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6.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7.xml" ContentType="application/vnd.openxmlformats-officedocument.drawingml.chart+xml"/>
  <Override PartName="/ppt/charts/style16.xml" ContentType="application/vnd.ms-office.chartstyle+xml"/>
  <Override PartName="/ppt/charts/colors16.xml" ContentType="application/vnd.ms-office.chartcolorstyle+xml"/>
  <Override PartName="/ppt/notesSlides/notesSlide9.xml" ContentType="application/vnd.openxmlformats-officedocument.presentationml.notesSlide+xml"/>
  <Override PartName="/ppt/charts/chart18.xml" ContentType="application/vnd.openxmlformats-officedocument.drawingml.chart+xml"/>
  <Override PartName="/ppt/charts/style17.xml" ContentType="application/vnd.ms-office.chartstyle+xml"/>
  <Override PartName="/ppt/charts/colors17.xml" ContentType="application/vnd.ms-office.chartcolorstyle+xml"/>
  <Override PartName="/ppt/charts/chart19.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20.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1.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10.xml" ContentType="application/vnd.openxmlformats-officedocument.presentationml.notesSlide+xml"/>
  <Override PartName="/ppt/charts/chart22.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3.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4.xml" ContentType="application/vnd.openxmlformats-officedocument.drawingml.chart+xml"/>
  <Override PartName="/ppt/charts/style23.xml" ContentType="application/vnd.ms-office.chartstyle+xml"/>
  <Override PartName="/ppt/charts/colors23.xml" ContentType="application/vnd.ms-office.chartcolorstyl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charts/chart25.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2.xml" ContentType="application/vnd.openxmlformats-officedocument.presentationml.notesSlide+xml"/>
  <Override PartName="/ppt/charts/chart26.xml" ContentType="application/vnd.openxmlformats-officedocument.drawingml.chart+xml"/>
  <Override PartName="/ppt/charts/style25.xml" ContentType="application/vnd.ms-office.chartstyle+xml"/>
  <Override PartName="/ppt/charts/colors25.xml" ContentType="application/vnd.ms-office.chartcolorstyle+xml"/>
  <Override PartName="/ppt/notesSlides/notesSlide13.xml" ContentType="application/vnd.openxmlformats-officedocument.presentationml.notesSlide+xml"/>
  <Override PartName="/ppt/charts/chart27.xml" ContentType="application/vnd.openxmlformats-officedocument.drawingml.chart+xml"/>
  <Override PartName="/ppt/charts/chart28.xml" ContentType="application/vnd.openxmlformats-officedocument.drawingml.chart+xml"/>
  <Override PartName="/ppt/charts/style26.xml" ContentType="application/vnd.ms-office.chartstyle+xml"/>
  <Override PartName="/ppt/charts/colors26.xml" ContentType="application/vnd.ms-office.chartcolorstyle+xml"/>
  <Override PartName="/ppt/notesSlides/notesSlide14.xml" ContentType="application/vnd.openxmlformats-officedocument.presentationml.notesSlide+xml"/>
  <Override PartName="/ppt/charts/chart29.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30.xml" ContentType="application/vnd.openxmlformats-officedocument.drawingml.chart+xml"/>
  <Override PartName="/ppt/charts/style28.xml" ContentType="application/vnd.ms-office.chartstyle+xml"/>
  <Override PartName="/ppt/charts/colors28.xml" ContentType="application/vnd.ms-office.chartcolorstyle+xml"/>
  <Override PartName="/ppt/charts/chart31.xml" ContentType="application/vnd.openxmlformats-officedocument.drawingml.chart+xml"/>
  <Override PartName="/ppt/charts/style29.xml" ContentType="application/vnd.ms-office.chartstyle+xml"/>
  <Override PartName="/ppt/charts/colors29.xml" ContentType="application/vnd.ms-office.chartcolorstyle+xml"/>
  <Override PartName="/ppt/notesSlides/notesSlide15.xml" ContentType="application/vnd.openxmlformats-officedocument.presentationml.notesSlide+xml"/>
  <Override PartName="/ppt/charts/chart32.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33.xml" ContentType="application/vnd.openxmlformats-officedocument.drawingml.chart+xml"/>
  <Override PartName="/ppt/charts/style31.xml" ContentType="application/vnd.ms-office.chartstyle+xml"/>
  <Override PartName="/ppt/charts/colors31.xml" ContentType="application/vnd.ms-office.chartcolorstyle+xml"/>
  <Override PartName="/ppt/charts/chart34.xml" ContentType="application/vnd.openxmlformats-officedocument.drawingml.chart+xml"/>
  <Override PartName="/ppt/charts/style32.xml" ContentType="application/vnd.ms-office.chartstyle+xml"/>
  <Override PartName="/ppt/charts/colors32.xml" ContentType="application/vnd.ms-office.chartcolorstyle+xml"/>
  <Override PartName="/ppt/notesSlides/notesSlide16.xml" ContentType="application/vnd.openxmlformats-officedocument.presentationml.notesSlide+xml"/>
  <Override PartName="/ppt/charts/chart35.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36.xml" ContentType="application/vnd.openxmlformats-officedocument.drawingml.chart+xml"/>
  <Override PartName="/ppt/charts/style34.xml" ContentType="application/vnd.ms-office.chartstyle+xml"/>
  <Override PartName="/ppt/charts/colors34.xml" ContentType="application/vnd.ms-office.chartcolorstyle+xml"/>
  <Override PartName="/ppt/charts/chart3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3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3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17.xml" ContentType="application/vnd.openxmlformats-officedocument.presentationml.notesSlide+xml"/>
  <Override PartName="/ppt/charts/chart40.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41.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42.xml" ContentType="application/vnd.openxmlformats-officedocument.drawingml.chart+xml"/>
  <Override PartName="/ppt/charts/style40.xml" ContentType="application/vnd.ms-office.chartstyle+xml"/>
  <Override PartName="/ppt/charts/colors40.xml" ContentType="application/vnd.ms-office.chartcolorstyle+xml"/>
  <Override PartName="/ppt/charts/chart43.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44.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18.xml" ContentType="application/vnd.openxmlformats-officedocument.presentationml.notesSlide+xml"/>
  <Override PartName="/ppt/charts/chart45.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46.xml" ContentType="application/vnd.openxmlformats-officedocument.drawingml.chart+xml"/>
  <Override PartName="/ppt/charts/style44.xml" ContentType="application/vnd.ms-office.chartstyle+xml"/>
  <Override PartName="/ppt/charts/colors44.xml" ContentType="application/vnd.ms-office.chartcolorstyle+xml"/>
  <Override PartName="/ppt/charts/chart47.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48.xml" ContentType="application/vnd.openxmlformats-officedocument.drawingml.chart+xml"/>
  <Override PartName="/ppt/charts/style46.xml" ContentType="application/vnd.ms-office.chartstyle+xml"/>
  <Override PartName="/ppt/charts/colors46.xml" ContentType="application/vnd.ms-office.chartcolorstyle+xml"/>
  <Override PartName="/ppt/charts/chart49.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50.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19.xml" ContentType="application/vnd.openxmlformats-officedocument.presentationml.notesSlide+xml"/>
  <Override PartName="/ppt/charts/chart51.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52.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20.xml" ContentType="application/vnd.openxmlformats-officedocument.presentationml.notesSlide+xml"/>
  <Override PartName="/ppt/charts/chart53.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54.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21.xml" ContentType="application/vnd.openxmlformats-officedocument.presentationml.notesSlide+xml"/>
  <Override PartName="/ppt/charts/chart55.xml" ContentType="application/vnd.openxmlformats-officedocument.drawingml.chart+xml"/>
  <Override PartName="/ppt/charts/style53.xml" ContentType="application/vnd.ms-office.chartstyle+xml"/>
  <Override PartName="/ppt/charts/colors53.xml" ContentType="application/vnd.ms-office.chartcolorstyl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22.xml" ContentType="application/vnd.openxmlformats-officedocument.presentationml.notesSlide+xml"/>
  <Override PartName="/ppt/charts/chart56.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23.xml" ContentType="application/vnd.openxmlformats-officedocument.presentationml.notesSlide+xml"/>
  <Override PartName="/ppt/charts/chart57.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58.xml" ContentType="application/vnd.openxmlformats-officedocument.drawingml.chart+xml"/>
  <Override PartName="/ppt/charts/style56.xml" ContentType="application/vnd.ms-office.chartstyle+xml"/>
  <Override PartName="/ppt/charts/colors56.xml" ContentType="application/vnd.ms-office.chartcolorstyle+xml"/>
  <Override PartName="/ppt/charts/chart59.xml" ContentType="application/vnd.openxmlformats-officedocument.drawingml.chart+xml"/>
  <Override PartName="/ppt/charts/style57.xml" ContentType="application/vnd.ms-office.chartstyle+xml"/>
  <Override PartName="/ppt/charts/colors57.xml" ContentType="application/vnd.ms-office.chartcolorstyle+xml"/>
  <Override PartName="/ppt/notesSlides/notesSlide24.xml" ContentType="application/vnd.openxmlformats-officedocument.presentationml.notesSlide+xml"/>
  <Override PartName="/ppt/charts/chart60.xml" ContentType="application/vnd.openxmlformats-officedocument.drawingml.chart+xml"/>
  <Override PartName="/ppt/charts/style58.xml" ContentType="application/vnd.ms-office.chartstyle+xml"/>
  <Override PartName="/ppt/charts/colors58.xml" ContentType="application/vnd.ms-office.chartcolorstyl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3" r:id="rId1"/>
  </p:sldMasterIdLst>
  <p:notesMasterIdLst>
    <p:notesMasterId r:id="rId34"/>
  </p:notesMasterIdLst>
  <p:handoutMasterIdLst>
    <p:handoutMasterId r:id="rId35"/>
  </p:handoutMasterIdLst>
  <p:sldIdLst>
    <p:sldId id="298" r:id="rId2"/>
    <p:sldId id="299" r:id="rId3"/>
    <p:sldId id="349" r:id="rId4"/>
    <p:sldId id="321" r:id="rId5"/>
    <p:sldId id="400" r:id="rId6"/>
    <p:sldId id="355" r:id="rId7"/>
    <p:sldId id="328" r:id="rId8"/>
    <p:sldId id="393" r:id="rId9"/>
    <p:sldId id="394" r:id="rId10"/>
    <p:sldId id="395" r:id="rId11"/>
    <p:sldId id="320" r:id="rId12"/>
    <p:sldId id="335" r:id="rId13"/>
    <p:sldId id="358" r:id="rId14"/>
    <p:sldId id="336" r:id="rId15"/>
    <p:sldId id="337" r:id="rId16"/>
    <p:sldId id="338" r:id="rId17"/>
    <p:sldId id="329" r:id="rId18"/>
    <p:sldId id="396" r:id="rId19"/>
    <p:sldId id="373" r:id="rId20"/>
    <p:sldId id="374" r:id="rId21"/>
    <p:sldId id="378" r:id="rId22"/>
    <p:sldId id="391" r:id="rId23"/>
    <p:sldId id="392" r:id="rId24"/>
    <p:sldId id="397" r:id="rId25"/>
    <p:sldId id="398" r:id="rId26"/>
    <p:sldId id="399" r:id="rId27"/>
    <p:sldId id="381" r:id="rId28"/>
    <p:sldId id="382" r:id="rId29"/>
    <p:sldId id="383" r:id="rId30"/>
    <p:sldId id="386" r:id="rId31"/>
    <p:sldId id="387" r:id="rId32"/>
    <p:sldId id="390" r:id="rId33"/>
  </p:sldIdLst>
  <p:sldSz cx="9144000" cy="6858000" type="screen4x3"/>
  <p:notesSz cx="9296400" cy="7010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998">
          <p15:clr>
            <a:srgbClr val="A4A3A4"/>
          </p15:clr>
        </p15:guide>
        <p15:guide id="2" pos="2875">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Brenda Wigger Gianiny" initials="BWG" lastIdx="37" clrIdx="0">
    <p:extLst/>
  </p:cmAuthor>
  <p:cmAuthor id="2" name="Blake Moore" initials="BM" lastIdx="46" clrIdx="1">
    <p:extLst/>
  </p:cmAuthor>
  <p:cmAuthor id="3" name="Brenda Gianiny" initials="BG" lastIdx="53" clrIdx="2">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04040"/>
    <a:srgbClr val="A1C4E3"/>
    <a:srgbClr val="FF9797"/>
    <a:srgbClr val="F19393"/>
    <a:srgbClr val="F7F7F7"/>
    <a:srgbClr val="297FD5"/>
    <a:srgbClr val="0070C0"/>
    <a:srgbClr val="4992DB"/>
    <a:srgbClr val="91BBE1"/>
    <a:srgbClr val="F0F6F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764" autoAdjust="0"/>
    <p:restoredTop sz="94934" autoAdjust="0"/>
  </p:normalViewPr>
  <p:slideViewPr>
    <p:cSldViewPr snapToGrid="0">
      <p:cViewPr varScale="1">
        <p:scale>
          <a:sx n="79" d="100"/>
          <a:sy n="79" d="100"/>
        </p:scale>
        <p:origin x="1221" y="65"/>
      </p:cViewPr>
      <p:guideLst>
        <p:guide orient="horz" pos="1998"/>
        <p:guide pos="2875"/>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1" Type="http://schemas.openxmlformats.org/officeDocument/2006/relationships/package" Target="../embeddings/Microsoft_Excel_Worksheet12.xlsx"/></Relationships>
</file>

<file path=ppt/charts/_rels/chart14.xml.rels><?xml version="1.0" encoding="UTF-8" standalone="yes"?>
<Relationships xmlns="http://schemas.openxmlformats.org/package/2006/relationships"><Relationship Id="rId3" Type="http://schemas.openxmlformats.org/officeDocument/2006/relationships/package" Target="../embeddings/Microsoft_Excel_Worksheet13.xlsx"/><Relationship Id="rId2" Type="http://schemas.microsoft.com/office/2011/relationships/chartColorStyle" Target="colors13.xml"/><Relationship Id="rId1" Type="http://schemas.microsoft.com/office/2011/relationships/chartStyle" Target="style13.xml"/></Relationships>
</file>

<file path=ppt/charts/_rels/chart15.xml.rels><?xml version="1.0" encoding="UTF-8" standalone="yes"?>
<Relationships xmlns="http://schemas.openxmlformats.org/package/2006/relationships"><Relationship Id="rId3" Type="http://schemas.openxmlformats.org/officeDocument/2006/relationships/package" Target="../embeddings/Microsoft_Excel_Worksheet14.xlsx"/><Relationship Id="rId2" Type="http://schemas.microsoft.com/office/2011/relationships/chartColorStyle" Target="colors14.xml"/><Relationship Id="rId1" Type="http://schemas.microsoft.com/office/2011/relationships/chartStyle" Target="style14.xml"/></Relationships>
</file>

<file path=ppt/charts/_rels/chart16.xml.rels><?xml version="1.0" encoding="UTF-8" standalone="yes"?>
<Relationships xmlns="http://schemas.openxmlformats.org/package/2006/relationships"><Relationship Id="rId3" Type="http://schemas.openxmlformats.org/officeDocument/2006/relationships/package" Target="../embeddings/Microsoft_Excel_Worksheet15.xlsx"/><Relationship Id="rId2" Type="http://schemas.microsoft.com/office/2011/relationships/chartColorStyle" Target="colors15.xml"/><Relationship Id="rId1" Type="http://schemas.microsoft.com/office/2011/relationships/chartStyle" Target="style15.xml"/></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16.xml"/><Relationship Id="rId1" Type="http://schemas.microsoft.com/office/2011/relationships/chartStyle" Target="style16.xml"/></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17.xml"/><Relationship Id="rId1" Type="http://schemas.microsoft.com/office/2011/relationships/chartStyle" Target="style17.xml"/></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18.xml"/><Relationship Id="rId1" Type="http://schemas.microsoft.com/office/2011/relationships/chartStyle" Target="style18.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package" Target="../embeddings/Microsoft_Excel_Worksheet19.xlsx"/><Relationship Id="rId2" Type="http://schemas.microsoft.com/office/2011/relationships/chartColorStyle" Target="colors19.xml"/><Relationship Id="rId1" Type="http://schemas.microsoft.com/office/2011/relationships/chartStyle" Target="style19.xml"/></Relationships>
</file>

<file path=ppt/charts/_rels/chart21.xml.rels><?xml version="1.0" encoding="UTF-8" standalone="yes"?>
<Relationships xmlns="http://schemas.openxmlformats.org/package/2006/relationships"><Relationship Id="rId3" Type="http://schemas.openxmlformats.org/officeDocument/2006/relationships/package" Target="../embeddings/Microsoft_Excel_Worksheet20.xlsx"/><Relationship Id="rId2" Type="http://schemas.microsoft.com/office/2011/relationships/chartColorStyle" Target="colors20.xml"/><Relationship Id="rId1" Type="http://schemas.microsoft.com/office/2011/relationships/chartStyle" Target="style20.xml"/></Relationships>
</file>

<file path=ppt/charts/_rels/chart22.xml.rels><?xml version="1.0" encoding="UTF-8" standalone="yes"?>
<Relationships xmlns="http://schemas.openxmlformats.org/package/2006/relationships"><Relationship Id="rId3" Type="http://schemas.openxmlformats.org/officeDocument/2006/relationships/package" Target="../embeddings/Microsoft_Excel_Worksheet21.xlsx"/><Relationship Id="rId2" Type="http://schemas.microsoft.com/office/2011/relationships/chartColorStyle" Target="colors21.xml"/><Relationship Id="rId1" Type="http://schemas.microsoft.com/office/2011/relationships/chartStyle" Target="style21.xml"/></Relationships>
</file>

<file path=ppt/charts/_rels/chart23.xml.rels><?xml version="1.0" encoding="UTF-8" standalone="yes"?>
<Relationships xmlns="http://schemas.openxmlformats.org/package/2006/relationships"><Relationship Id="rId3" Type="http://schemas.openxmlformats.org/officeDocument/2006/relationships/package" Target="../embeddings/Microsoft_Excel_Worksheet22.xlsx"/><Relationship Id="rId2" Type="http://schemas.microsoft.com/office/2011/relationships/chartColorStyle" Target="colors22.xml"/><Relationship Id="rId1" Type="http://schemas.microsoft.com/office/2011/relationships/chartStyle" Target="style22.xml"/></Relationships>
</file>

<file path=ppt/charts/_rels/chart24.xml.rels><?xml version="1.0" encoding="UTF-8" standalone="yes"?>
<Relationships xmlns="http://schemas.openxmlformats.org/package/2006/relationships"><Relationship Id="rId3" Type="http://schemas.openxmlformats.org/officeDocument/2006/relationships/package" Target="../embeddings/Microsoft_Excel_Worksheet23.xlsx"/><Relationship Id="rId2" Type="http://schemas.microsoft.com/office/2011/relationships/chartColorStyle" Target="colors23.xml"/><Relationship Id="rId1" Type="http://schemas.microsoft.com/office/2011/relationships/chartStyle" Target="style23.xml"/></Relationships>
</file>

<file path=ppt/charts/_rels/chart25.xml.rels><?xml version="1.0" encoding="UTF-8" standalone="yes"?>
<Relationships xmlns="http://schemas.openxmlformats.org/package/2006/relationships"><Relationship Id="rId3" Type="http://schemas.openxmlformats.org/officeDocument/2006/relationships/package" Target="../embeddings/Microsoft_Excel_Worksheet24.xlsx"/><Relationship Id="rId2" Type="http://schemas.microsoft.com/office/2011/relationships/chartColorStyle" Target="colors24.xml"/><Relationship Id="rId1" Type="http://schemas.microsoft.com/office/2011/relationships/chartStyle" Target="style24.xml"/></Relationships>
</file>

<file path=ppt/charts/_rels/chart26.xml.rels><?xml version="1.0" encoding="UTF-8" standalone="yes"?>
<Relationships xmlns="http://schemas.openxmlformats.org/package/2006/relationships"><Relationship Id="rId3" Type="http://schemas.openxmlformats.org/officeDocument/2006/relationships/package" Target="../embeddings/Microsoft_Excel_Worksheet25.xlsx"/><Relationship Id="rId2" Type="http://schemas.microsoft.com/office/2011/relationships/chartColorStyle" Target="colors25.xml"/><Relationship Id="rId1" Type="http://schemas.microsoft.com/office/2011/relationships/chartStyle" Target="style25.xml"/></Relationships>
</file>

<file path=ppt/charts/_rels/chart27.xml.rels><?xml version="1.0" encoding="UTF-8" standalone="yes"?>
<Relationships xmlns="http://schemas.openxmlformats.org/package/2006/relationships"><Relationship Id="rId1" Type="http://schemas.openxmlformats.org/officeDocument/2006/relationships/package" Target="../embeddings/Microsoft_Excel_Worksheet26.xlsx"/></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26.xml"/><Relationship Id="rId1" Type="http://schemas.microsoft.com/office/2011/relationships/chartStyle" Target="style26.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27.xml"/><Relationship Id="rId1" Type="http://schemas.microsoft.com/office/2011/relationships/chartStyle" Target="style27.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_rels/chart30.xml.rels><?xml version="1.0" encoding="UTF-8" standalone="yes"?>
<Relationships xmlns="http://schemas.openxmlformats.org/package/2006/relationships"><Relationship Id="rId3" Type="http://schemas.openxmlformats.org/officeDocument/2006/relationships/package" Target="../embeddings/Microsoft_Excel_Worksheet29.xlsx"/><Relationship Id="rId2" Type="http://schemas.microsoft.com/office/2011/relationships/chartColorStyle" Target="colors28.xml"/><Relationship Id="rId1" Type="http://schemas.microsoft.com/office/2011/relationships/chartStyle" Target="style28.xml"/></Relationships>
</file>

<file path=ppt/charts/_rels/chart31.xml.rels><?xml version="1.0" encoding="UTF-8" standalone="yes"?>
<Relationships xmlns="http://schemas.openxmlformats.org/package/2006/relationships"><Relationship Id="rId3" Type="http://schemas.openxmlformats.org/officeDocument/2006/relationships/package" Target="../embeddings/Microsoft_Excel_Worksheet30.xlsx"/><Relationship Id="rId2" Type="http://schemas.microsoft.com/office/2011/relationships/chartColorStyle" Target="colors29.xml"/><Relationship Id="rId1" Type="http://schemas.microsoft.com/office/2011/relationships/chartStyle" Target="style29.xml"/></Relationships>
</file>

<file path=ppt/charts/_rels/chart32.xml.rels><?xml version="1.0" encoding="UTF-8" standalone="yes"?>
<Relationships xmlns="http://schemas.openxmlformats.org/package/2006/relationships"><Relationship Id="rId3" Type="http://schemas.openxmlformats.org/officeDocument/2006/relationships/package" Target="../embeddings/Microsoft_Excel_Worksheet31.xlsx"/><Relationship Id="rId2" Type="http://schemas.microsoft.com/office/2011/relationships/chartColorStyle" Target="colors30.xml"/><Relationship Id="rId1" Type="http://schemas.microsoft.com/office/2011/relationships/chartStyle" Target="style30.xml"/></Relationships>
</file>

<file path=ppt/charts/_rels/chart33.xml.rels><?xml version="1.0" encoding="UTF-8" standalone="yes"?>
<Relationships xmlns="http://schemas.openxmlformats.org/package/2006/relationships"><Relationship Id="rId3" Type="http://schemas.openxmlformats.org/officeDocument/2006/relationships/package" Target="../embeddings/Microsoft_Excel_Worksheet32.xlsx"/><Relationship Id="rId2" Type="http://schemas.microsoft.com/office/2011/relationships/chartColorStyle" Target="colors31.xml"/><Relationship Id="rId1" Type="http://schemas.microsoft.com/office/2011/relationships/chartStyle" Target="style31.xml"/></Relationships>
</file>

<file path=ppt/charts/_rels/chart34.xml.rels><?xml version="1.0" encoding="UTF-8" standalone="yes"?>
<Relationships xmlns="http://schemas.openxmlformats.org/package/2006/relationships"><Relationship Id="rId3" Type="http://schemas.openxmlformats.org/officeDocument/2006/relationships/package" Target="../embeddings/Microsoft_Excel_Worksheet33.xlsx"/><Relationship Id="rId2" Type="http://schemas.microsoft.com/office/2011/relationships/chartColorStyle" Target="colors32.xml"/><Relationship Id="rId1" Type="http://schemas.microsoft.com/office/2011/relationships/chartStyle" Target="style32.xml"/></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33.xml"/><Relationship Id="rId1" Type="http://schemas.microsoft.com/office/2011/relationships/chartStyle" Target="style33.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34.xml"/><Relationship Id="rId1" Type="http://schemas.microsoft.com/office/2011/relationships/chartStyle" Target="style34.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35.xml"/><Relationship Id="rId1" Type="http://schemas.microsoft.com/office/2011/relationships/chartStyle" Target="style35.xml"/></Relationships>
</file>

<file path=ppt/charts/_rels/chart38.xml.rels><?xml version="1.0" encoding="UTF-8" standalone="yes"?>
<Relationships xmlns="http://schemas.openxmlformats.org/package/2006/relationships"><Relationship Id="rId3" Type="http://schemas.openxmlformats.org/officeDocument/2006/relationships/package" Target="../embeddings/Microsoft_Excel_Worksheet37.xlsx"/><Relationship Id="rId2" Type="http://schemas.microsoft.com/office/2011/relationships/chartColorStyle" Target="colors36.xml"/><Relationship Id="rId1" Type="http://schemas.microsoft.com/office/2011/relationships/chartStyle" Target="style36.xml"/></Relationships>
</file>

<file path=ppt/charts/_rels/chart39.xml.rels><?xml version="1.0" encoding="UTF-8" standalone="yes"?>
<Relationships xmlns="http://schemas.openxmlformats.org/package/2006/relationships"><Relationship Id="rId3" Type="http://schemas.openxmlformats.org/officeDocument/2006/relationships/package" Target="../embeddings/Microsoft_Excel_Worksheet38.xlsx"/><Relationship Id="rId2" Type="http://schemas.microsoft.com/office/2011/relationships/chartColorStyle" Target="colors37.xml"/><Relationship Id="rId1" Type="http://schemas.microsoft.com/office/2011/relationships/chartStyle" Target="style37.xml"/></Relationships>
</file>

<file path=ppt/charts/_rels/chart4.xml.rels><?xml version="1.0" encoding="UTF-8" standalone="yes"?>
<Relationships xmlns="http://schemas.openxmlformats.org/package/2006/relationships"><Relationship Id="rId3" Type="http://schemas.openxmlformats.org/officeDocument/2006/relationships/package" Target="../embeddings/Microsoft_Excel_Worksheet3.xlsx"/><Relationship Id="rId2" Type="http://schemas.microsoft.com/office/2011/relationships/chartColorStyle" Target="colors4.xml"/><Relationship Id="rId1" Type="http://schemas.microsoft.com/office/2011/relationships/chartStyle" Target="style4.xml"/></Relationships>
</file>

<file path=ppt/charts/_rels/chart40.xml.rels><?xml version="1.0" encoding="UTF-8" standalone="yes"?>
<Relationships xmlns="http://schemas.openxmlformats.org/package/2006/relationships"><Relationship Id="rId3" Type="http://schemas.openxmlformats.org/officeDocument/2006/relationships/package" Target="../embeddings/Microsoft_Excel_Worksheet39.xlsx"/><Relationship Id="rId2" Type="http://schemas.microsoft.com/office/2011/relationships/chartColorStyle" Target="colors38.xml"/><Relationship Id="rId1" Type="http://schemas.microsoft.com/office/2011/relationships/chartStyle" Target="style38.xml"/></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39.xml"/><Relationship Id="rId1" Type="http://schemas.microsoft.com/office/2011/relationships/chartStyle" Target="style39.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40.xml"/><Relationship Id="rId1" Type="http://schemas.microsoft.com/office/2011/relationships/chartStyle" Target="style40.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41.xml"/><Relationship Id="rId1" Type="http://schemas.microsoft.com/office/2011/relationships/chartStyle" Target="style41.xml"/></Relationships>
</file>

<file path=ppt/charts/_rels/chart44.xml.rels><?xml version="1.0" encoding="UTF-8" standalone="yes"?>
<Relationships xmlns="http://schemas.openxmlformats.org/package/2006/relationships"><Relationship Id="rId3" Type="http://schemas.openxmlformats.org/officeDocument/2006/relationships/package" Target="../embeddings/Microsoft_Excel_Worksheet43.xlsx"/><Relationship Id="rId2" Type="http://schemas.microsoft.com/office/2011/relationships/chartColorStyle" Target="colors42.xml"/><Relationship Id="rId1" Type="http://schemas.microsoft.com/office/2011/relationships/chartStyle" Target="style42.xml"/></Relationships>
</file>

<file path=ppt/charts/_rels/chart45.xml.rels><?xml version="1.0" encoding="UTF-8" standalone="yes"?>
<Relationships xmlns="http://schemas.openxmlformats.org/package/2006/relationships"><Relationship Id="rId3" Type="http://schemas.openxmlformats.org/officeDocument/2006/relationships/package" Target="../embeddings/Microsoft_Excel_Worksheet44.xlsx"/><Relationship Id="rId2" Type="http://schemas.microsoft.com/office/2011/relationships/chartColorStyle" Target="colors43.xml"/><Relationship Id="rId1" Type="http://schemas.microsoft.com/office/2011/relationships/chartStyle" Target="style43.xml"/></Relationships>
</file>

<file path=ppt/charts/_rels/chart46.xml.rels><?xml version="1.0" encoding="UTF-8" standalone="yes"?>
<Relationships xmlns="http://schemas.openxmlformats.org/package/2006/relationships"><Relationship Id="rId3" Type="http://schemas.openxmlformats.org/officeDocument/2006/relationships/package" Target="../embeddings/Microsoft_Excel_Worksheet45.xlsx"/><Relationship Id="rId2" Type="http://schemas.microsoft.com/office/2011/relationships/chartColorStyle" Target="colors44.xml"/><Relationship Id="rId1" Type="http://schemas.microsoft.com/office/2011/relationships/chartStyle" Target="style44.xml"/></Relationships>
</file>

<file path=ppt/charts/_rels/chart47.xml.rels><?xml version="1.0" encoding="UTF-8" standalone="yes"?>
<Relationships xmlns="http://schemas.openxmlformats.org/package/2006/relationships"><Relationship Id="rId3" Type="http://schemas.openxmlformats.org/officeDocument/2006/relationships/package" Target="../embeddings/Microsoft_Excel_Worksheet46.xlsx"/><Relationship Id="rId2" Type="http://schemas.microsoft.com/office/2011/relationships/chartColorStyle" Target="colors45.xml"/><Relationship Id="rId1" Type="http://schemas.microsoft.com/office/2011/relationships/chartStyle" Target="style45.xml"/></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46.xml"/><Relationship Id="rId1" Type="http://schemas.microsoft.com/office/2011/relationships/chartStyle" Target="style46.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47.xml"/><Relationship Id="rId1" Type="http://schemas.microsoft.com/office/2011/relationships/chartStyle" Target="style47.xml"/></Relationships>
</file>

<file path=ppt/charts/_rels/chart5.xml.rels><?xml version="1.0" encoding="UTF-8" standalone="yes"?>
<Relationships xmlns="http://schemas.openxmlformats.org/package/2006/relationships"><Relationship Id="rId3" Type="http://schemas.openxmlformats.org/officeDocument/2006/relationships/package" Target="../embeddings/Microsoft_Excel_Worksheet4.xlsx"/><Relationship Id="rId2" Type="http://schemas.microsoft.com/office/2011/relationships/chartColorStyle" Target="colors5.xml"/><Relationship Id="rId1" Type="http://schemas.microsoft.com/office/2011/relationships/chartStyle" Target="style5.xml"/></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48.xml"/><Relationship Id="rId1" Type="http://schemas.microsoft.com/office/2011/relationships/chartStyle" Target="style48.xml"/></Relationships>
</file>

<file path=ppt/charts/_rels/chart51.xml.rels><?xml version="1.0" encoding="UTF-8" standalone="yes"?>
<Relationships xmlns="http://schemas.openxmlformats.org/package/2006/relationships"><Relationship Id="rId3" Type="http://schemas.openxmlformats.org/officeDocument/2006/relationships/package" Target="../embeddings/Microsoft_Excel_Worksheet50.xlsx"/><Relationship Id="rId2" Type="http://schemas.microsoft.com/office/2011/relationships/chartColorStyle" Target="colors49.xml"/><Relationship Id="rId1" Type="http://schemas.microsoft.com/office/2011/relationships/chartStyle" Target="style49.xml"/></Relationships>
</file>

<file path=ppt/charts/_rels/chart52.xml.rels><?xml version="1.0" encoding="UTF-8" standalone="yes"?>
<Relationships xmlns="http://schemas.openxmlformats.org/package/2006/relationships"><Relationship Id="rId3" Type="http://schemas.openxmlformats.org/officeDocument/2006/relationships/package" Target="../embeddings/Microsoft_Excel_Worksheet51.xlsx"/><Relationship Id="rId2" Type="http://schemas.microsoft.com/office/2011/relationships/chartColorStyle" Target="colors50.xml"/><Relationship Id="rId1" Type="http://schemas.microsoft.com/office/2011/relationships/chartStyle" Target="style50.xml"/></Relationships>
</file>

<file path=ppt/charts/_rels/chart53.xml.rels><?xml version="1.0" encoding="UTF-8" standalone="yes"?>
<Relationships xmlns="http://schemas.openxmlformats.org/package/2006/relationships"><Relationship Id="rId3" Type="http://schemas.openxmlformats.org/officeDocument/2006/relationships/package" Target="../embeddings/Microsoft_Excel_Worksheet52.xlsx"/><Relationship Id="rId2" Type="http://schemas.microsoft.com/office/2011/relationships/chartColorStyle" Target="colors51.xml"/><Relationship Id="rId1" Type="http://schemas.microsoft.com/office/2011/relationships/chartStyle" Target="style51.xml"/></Relationships>
</file>

<file path=ppt/charts/_rels/chart54.xml.rels><?xml version="1.0" encoding="UTF-8" standalone="yes"?>
<Relationships xmlns="http://schemas.openxmlformats.org/package/2006/relationships"><Relationship Id="rId3" Type="http://schemas.openxmlformats.org/officeDocument/2006/relationships/package" Target="../embeddings/Microsoft_Excel_Worksheet53.xlsx"/><Relationship Id="rId2" Type="http://schemas.microsoft.com/office/2011/relationships/chartColorStyle" Target="colors52.xml"/><Relationship Id="rId1" Type="http://schemas.microsoft.com/office/2011/relationships/chartStyle" Target="style52.xml"/></Relationships>
</file>

<file path=ppt/charts/_rels/chart55.xml.rels><?xml version="1.0" encoding="UTF-8" standalone="yes"?>
<Relationships xmlns="http://schemas.openxmlformats.org/package/2006/relationships"><Relationship Id="rId3" Type="http://schemas.openxmlformats.org/officeDocument/2006/relationships/package" Target="../embeddings/Microsoft_Excel_Worksheet54.xlsx"/><Relationship Id="rId2" Type="http://schemas.microsoft.com/office/2011/relationships/chartColorStyle" Target="colors53.xml"/><Relationship Id="rId1" Type="http://schemas.microsoft.com/office/2011/relationships/chartStyle" Target="style53.xml"/></Relationships>
</file>

<file path=ppt/charts/_rels/chart56.xml.rels><?xml version="1.0" encoding="UTF-8" standalone="yes"?>
<Relationships xmlns="http://schemas.openxmlformats.org/package/2006/relationships"><Relationship Id="rId3" Type="http://schemas.openxmlformats.org/officeDocument/2006/relationships/package" Target="../embeddings/Microsoft_Excel_Worksheet55.xlsx"/><Relationship Id="rId2" Type="http://schemas.microsoft.com/office/2011/relationships/chartColorStyle" Target="colors54.xml"/><Relationship Id="rId1" Type="http://schemas.microsoft.com/office/2011/relationships/chartStyle" Target="style54.xml"/></Relationships>
</file>

<file path=ppt/charts/_rels/chart57.xml.rels><?xml version="1.0" encoding="UTF-8" standalone="yes"?>
<Relationships xmlns="http://schemas.openxmlformats.org/package/2006/relationships"><Relationship Id="rId3" Type="http://schemas.openxmlformats.org/officeDocument/2006/relationships/package" Target="../embeddings/Microsoft_Excel_Worksheet56.xlsx"/><Relationship Id="rId2" Type="http://schemas.microsoft.com/office/2011/relationships/chartColorStyle" Target="colors55.xml"/><Relationship Id="rId1" Type="http://schemas.microsoft.com/office/2011/relationships/chartStyle" Target="style55.xml"/></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56.xml"/><Relationship Id="rId1" Type="http://schemas.microsoft.com/office/2011/relationships/chartStyle" Target="style56.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57.xml"/><Relationship Id="rId1" Type="http://schemas.microsoft.com/office/2011/relationships/chartStyle" Target="style57.xml"/></Relationships>
</file>

<file path=ppt/charts/_rels/chart6.xml.rels><?xml version="1.0" encoding="UTF-8" standalone="yes"?>
<Relationships xmlns="http://schemas.openxmlformats.org/package/2006/relationships"><Relationship Id="rId3" Type="http://schemas.openxmlformats.org/officeDocument/2006/relationships/package" Target="../embeddings/Microsoft_Excel_Worksheet5.xlsx"/><Relationship Id="rId2" Type="http://schemas.microsoft.com/office/2011/relationships/chartColorStyle" Target="colors6.xml"/><Relationship Id="rId1" Type="http://schemas.microsoft.com/office/2011/relationships/chartStyle" Target="style6.xml"/></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58.xml"/><Relationship Id="rId1" Type="http://schemas.microsoft.com/office/2011/relationships/chartStyle" Target="style58.xml"/></Relationships>
</file>

<file path=ppt/charts/_rels/chart7.xml.rels><?xml version="1.0" encoding="UTF-8" standalone="yes"?>
<Relationships xmlns="http://schemas.openxmlformats.org/package/2006/relationships"><Relationship Id="rId3" Type="http://schemas.openxmlformats.org/officeDocument/2006/relationships/package" Target="../embeddings/Microsoft_Excel_Worksheet6.xlsx"/><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package" Target="../embeddings/Microsoft_Excel_Worksheet7.xlsx"/><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package" Target="../embeddings/Microsoft_Excel_Worksheet8.xlsx"/><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555557803538699"/>
          <c:y val="0"/>
          <c:w val="0.55555550695051503"/>
          <c:h val="0.82266545087572795"/>
        </c:manualLayout>
      </c:layout>
      <c:barChart>
        <c:barDir val="col"/>
        <c:grouping val="stacked"/>
        <c:varyColors val="0"/>
        <c:ser>
          <c:idx val="0"/>
          <c:order val="0"/>
          <c:tx>
            <c:strRef>
              <c:f>Sheet1!$B$1</c:f>
              <c:strCache>
                <c:ptCount val="1"/>
                <c:pt idx="0">
                  <c:v>Right direction / Somewhat</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0-DA62-41F9-A197-E15A318EEFA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0.16</c:v>
                </c:pt>
              </c:numCache>
            </c:numRef>
          </c:val>
          <c:extLst>
            <c:ext xmlns:c16="http://schemas.microsoft.com/office/drawing/2014/chart" uri="{C3380CC4-5D6E-409C-BE32-E72D297353CC}">
              <c16:uniqueId val="{00000001-DA62-41F9-A197-E15A318EEFA0}"/>
            </c:ext>
          </c:extLst>
        </c:ser>
        <c:ser>
          <c:idx val="1"/>
          <c:order val="1"/>
          <c:tx>
            <c:strRef>
              <c:f>Sheet1!$C$1</c:f>
              <c:strCache>
                <c:ptCount val="1"/>
                <c:pt idx="0">
                  <c:v>Right directon / Strongly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0.26</c:v>
                </c:pt>
              </c:numCache>
            </c:numRef>
          </c:val>
          <c:extLst>
            <c:ext xmlns:c16="http://schemas.microsoft.com/office/drawing/2014/chart" uri="{C3380CC4-5D6E-409C-BE32-E72D297353CC}">
              <c16:uniqueId val="{00000002-DA62-41F9-A197-E15A318EEFA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DA62-41F9-A197-E15A318EEF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4-DA62-41F9-A197-E15A318EEFA0}"/>
            </c:ext>
          </c:extLst>
        </c:ser>
        <c:ser>
          <c:idx val="3"/>
          <c:order val="3"/>
          <c:tx>
            <c:strRef>
              <c:f>Sheet1!$E$1</c:f>
              <c:strCache>
                <c:ptCount val="1"/>
                <c:pt idx="0">
                  <c:v>Wrong track / Somewhat</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-0.1</c:v>
                </c:pt>
              </c:numCache>
            </c:numRef>
          </c:val>
          <c:extLst>
            <c:ext xmlns:c16="http://schemas.microsoft.com/office/drawing/2014/chart" uri="{C3380CC4-5D6E-409C-BE32-E72D297353CC}">
              <c16:uniqueId val="{00000005-DA62-41F9-A197-E15A318EEFA0}"/>
            </c:ext>
          </c:extLst>
        </c:ser>
        <c:ser>
          <c:idx val="4"/>
          <c:order val="4"/>
          <c:tx>
            <c:strRef>
              <c:f>Sheet1!$F$1</c:f>
              <c:strCache>
                <c:ptCount val="1"/>
                <c:pt idx="0">
                  <c:v>Wrong track / Strongly </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A62-41F9-A197-E15A318EEFA0}"/>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-0.41</c:v>
                </c:pt>
              </c:numCache>
            </c:numRef>
          </c:val>
          <c:extLst>
            <c:ext xmlns:c16="http://schemas.microsoft.com/office/drawing/2014/chart" uri="{C3380CC4-5D6E-409C-BE32-E72D297353CC}">
              <c16:uniqueId val="{00000007-DA62-41F9-A197-E15A318EEFA0}"/>
            </c:ext>
          </c:extLst>
        </c:ser>
        <c:dLbls>
          <c:showLegendKey val="0"/>
          <c:showVal val="0"/>
          <c:showCatName val="0"/>
          <c:showSerName val="0"/>
          <c:showPercent val="0"/>
          <c:showBubbleSize val="0"/>
        </c:dLbls>
        <c:gapWidth val="150"/>
        <c:overlap val="100"/>
        <c:axId val="2092287736"/>
        <c:axId val="2092123736"/>
      </c:barChart>
      <c:catAx>
        <c:axId val="2092287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92123736"/>
        <c:crosses val="autoZero"/>
        <c:auto val="1"/>
        <c:lblAlgn val="ctr"/>
        <c:lblOffset val="100"/>
        <c:noMultiLvlLbl val="0"/>
      </c:catAx>
      <c:valAx>
        <c:axId val="2092123736"/>
        <c:scaling>
          <c:orientation val="minMax"/>
        </c:scaling>
        <c:delete val="1"/>
        <c:axPos val="l"/>
        <c:numFmt formatCode="0%" sourceLinked="1"/>
        <c:majorTickMark val="none"/>
        <c:minorTickMark val="none"/>
        <c:tickLblPos val="nextTo"/>
        <c:crossAx val="2092287736"/>
        <c:crosses val="autoZero"/>
        <c:crossBetween val="between"/>
      </c:valAx>
      <c:spPr>
        <a:noFill/>
        <a:ln>
          <a:noFill/>
        </a:ln>
        <a:effectLst/>
      </c:spPr>
    </c:plotArea>
    <c:legend>
      <c:legendPos val="b"/>
      <c:layout>
        <c:manualLayout>
          <c:xMode val="edge"/>
          <c:yMode val="edge"/>
          <c:x val="4.4233354229357903E-2"/>
          <c:y val="0.81516989483066904"/>
          <c:w val="0.93771103761000996"/>
          <c:h val="0.165312562433085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38888888888889E-2"/>
          <c:y val="3.0887715371891701E-2"/>
          <c:w val="0.969444444444445"/>
          <c:h val="0.80115315758790795"/>
        </c:manualLayout>
      </c:layout>
      <c:barChart>
        <c:barDir val="col"/>
        <c:grouping val="stacked"/>
        <c:varyColors val="0"/>
        <c:ser>
          <c:idx val="0"/>
          <c:order val="0"/>
          <c:tx>
            <c:strRef>
              <c:f>Sheet1!$B$1</c:f>
              <c:strCache>
                <c:ptCount val="1"/>
                <c:pt idx="0">
                  <c:v>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Arizona</c:v>
                </c:pt>
                <c:pt idx="1">
                  <c:v>Florida</c:v>
                </c:pt>
                <c:pt idx="2">
                  <c:v>Indiana</c:v>
                </c:pt>
                <c:pt idx="3">
                  <c:v>Louisiana</c:v>
                </c:pt>
                <c:pt idx="4">
                  <c:v>Missouri</c:v>
                </c:pt>
                <c:pt idx="5">
                  <c:v>Montana</c:v>
                </c:pt>
                <c:pt idx="6">
                  <c:v>North Dakota</c:v>
                </c:pt>
                <c:pt idx="7">
                  <c:v>Nevada</c:v>
                </c:pt>
                <c:pt idx="8">
                  <c:v>Ohio</c:v>
                </c:pt>
                <c:pt idx="9">
                  <c:v>Pennsylvania</c:v>
                </c:pt>
                <c:pt idx="10">
                  <c:v>West Virginia</c:v>
                </c:pt>
              </c:strCache>
            </c:strRef>
          </c:cat>
          <c:val>
            <c:numRef>
              <c:f>Sheet1!$B$2:$B$12</c:f>
              <c:numCache>
                <c:formatCode>0%</c:formatCode>
                <c:ptCount val="11"/>
                <c:pt idx="0">
                  <c:v>0.5</c:v>
                </c:pt>
                <c:pt idx="1">
                  <c:v>0.44</c:v>
                </c:pt>
                <c:pt idx="2">
                  <c:v>0.53</c:v>
                </c:pt>
                <c:pt idx="3">
                  <c:v>0.48</c:v>
                </c:pt>
                <c:pt idx="4">
                  <c:v>0.4</c:v>
                </c:pt>
                <c:pt idx="5">
                  <c:v>0.55000000000000004</c:v>
                </c:pt>
                <c:pt idx="6">
                  <c:v>0.57999999999999996</c:v>
                </c:pt>
                <c:pt idx="7">
                  <c:v>0.53</c:v>
                </c:pt>
                <c:pt idx="8">
                  <c:v>0.43</c:v>
                </c:pt>
                <c:pt idx="9">
                  <c:v>0.46</c:v>
                </c:pt>
                <c:pt idx="10">
                  <c:v>0.55000000000000004</c:v>
                </c:pt>
              </c:numCache>
            </c:numRef>
          </c:val>
          <c:extLst>
            <c:ext xmlns:c16="http://schemas.microsoft.com/office/drawing/2014/chart" uri="{C3380CC4-5D6E-409C-BE32-E72D297353CC}">
              <c16:uniqueId val="{00000000-360E-41B9-8575-5E33BB3F4111}"/>
            </c:ext>
          </c:extLst>
        </c:ser>
        <c:ser>
          <c:idx val="1"/>
          <c:order val="1"/>
          <c:tx>
            <c:strRef>
              <c:f>Sheet1!$C$1</c:f>
              <c:strCache>
                <c:ptCount val="1"/>
                <c:pt idx="0">
                  <c:v>Disapprove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Sheet1!$A$2:$A$12</c:f>
              <c:strCache>
                <c:ptCount val="11"/>
                <c:pt idx="0">
                  <c:v>Arizona</c:v>
                </c:pt>
                <c:pt idx="1">
                  <c:v>Florida</c:v>
                </c:pt>
                <c:pt idx="2">
                  <c:v>Indiana</c:v>
                </c:pt>
                <c:pt idx="3">
                  <c:v>Louisiana</c:v>
                </c:pt>
                <c:pt idx="4">
                  <c:v>Missouri</c:v>
                </c:pt>
                <c:pt idx="5">
                  <c:v>Montana</c:v>
                </c:pt>
                <c:pt idx="6">
                  <c:v>North Dakota</c:v>
                </c:pt>
                <c:pt idx="7">
                  <c:v>Nevada</c:v>
                </c:pt>
                <c:pt idx="8">
                  <c:v>Ohio</c:v>
                </c:pt>
                <c:pt idx="9">
                  <c:v>Pennsylvania</c:v>
                </c:pt>
                <c:pt idx="10">
                  <c:v>West Virginia</c:v>
                </c:pt>
              </c:strCache>
            </c:strRef>
          </c:cat>
          <c:val>
            <c:numRef>
              <c:f>Sheet1!$C$2:$C$12</c:f>
              <c:numCache>
                <c:formatCode>0%</c:formatCode>
                <c:ptCount val="11"/>
                <c:pt idx="0">
                  <c:v>-0.45</c:v>
                </c:pt>
                <c:pt idx="1">
                  <c:v>-0.54</c:v>
                </c:pt>
                <c:pt idx="2">
                  <c:v>-0.42</c:v>
                </c:pt>
                <c:pt idx="3">
                  <c:v>-0.47</c:v>
                </c:pt>
                <c:pt idx="4">
                  <c:v>-0.59</c:v>
                </c:pt>
                <c:pt idx="5">
                  <c:v>-0.41</c:v>
                </c:pt>
                <c:pt idx="6">
                  <c:v>-0.36</c:v>
                </c:pt>
                <c:pt idx="7">
                  <c:v>-0.45</c:v>
                </c:pt>
                <c:pt idx="8">
                  <c:v>-0.52</c:v>
                </c:pt>
                <c:pt idx="9">
                  <c:v>-0.53</c:v>
                </c:pt>
                <c:pt idx="10">
                  <c:v>-0.42</c:v>
                </c:pt>
              </c:numCache>
            </c:numRef>
          </c:val>
          <c:extLst>
            <c:ext xmlns:c16="http://schemas.microsoft.com/office/drawing/2014/chart" uri="{C3380CC4-5D6E-409C-BE32-E72D297353CC}">
              <c16:uniqueId val="{00000001-360E-41B9-8575-5E33BB3F4111}"/>
            </c:ext>
          </c:extLst>
        </c:ser>
        <c:dLbls>
          <c:showLegendKey val="0"/>
          <c:showVal val="0"/>
          <c:showCatName val="0"/>
          <c:showSerName val="0"/>
          <c:showPercent val="0"/>
          <c:showBubbleSize val="0"/>
        </c:dLbls>
        <c:gapWidth val="150"/>
        <c:overlap val="100"/>
        <c:axId val="-2127525304"/>
        <c:axId val="-2127529016"/>
      </c:barChart>
      <c:catAx>
        <c:axId val="-212752530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2127529016"/>
        <c:crosses val="autoZero"/>
        <c:auto val="1"/>
        <c:lblAlgn val="ctr"/>
        <c:lblOffset val="100"/>
        <c:noMultiLvlLbl val="0"/>
      </c:catAx>
      <c:valAx>
        <c:axId val="-2127529016"/>
        <c:scaling>
          <c:orientation val="minMax"/>
          <c:max val="1"/>
          <c:min val="-0.6"/>
        </c:scaling>
        <c:delete val="1"/>
        <c:axPos val="l"/>
        <c:numFmt formatCode="0%" sourceLinked="1"/>
        <c:majorTickMark val="out"/>
        <c:minorTickMark val="none"/>
        <c:tickLblPos val="nextTo"/>
        <c:crossAx val="-212752530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0810467699E-2"/>
          <c:y val="3.6208438863440398E-2"/>
          <c:w val="0.969444441102848"/>
          <c:h val="0.78933263179993796"/>
        </c:manualLayout>
      </c:layout>
      <c:barChart>
        <c:barDir val="col"/>
        <c:grouping val="stacked"/>
        <c:varyColors val="0"/>
        <c:ser>
          <c:idx val="0"/>
          <c:order val="0"/>
          <c:tx>
            <c:strRef>
              <c:f>Sheet1!$B$1</c:f>
              <c:strCache>
                <c:ptCount val="1"/>
                <c:pt idx="0">
                  <c:v>Somewhat approve</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E460-4EB1-A313-269D0BF31ECA}"/>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0.09</c:v>
                </c:pt>
              </c:numCache>
            </c:numRef>
          </c:val>
          <c:extLst>
            <c:ext xmlns:c16="http://schemas.microsoft.com/office/drawing/2014/chart" uri="{C3380CC4-5D6E-409C-BE32-E72D297353CC}">
              <c16:uniqueId val="{00000002-E460-4EB1-A313-269D0BF31ECA}"/>
            </c:ext>
          </c:extLst>
        </c:ser>
        <c:ser>
          <c:idx val="1"/>
          <c:order val="1"/>
          <c:tx>
            <c:strRef>
              <c:f>Sheet1!$C$1</c:f>
              <c:strCache>
                <c:ptCount val="1"/>
                <c:pt idx="0">
                  <c:v>Strongly 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0.4</c:v>
                </c:pt>
              </c:numCache>
            </c:numRef>
          </c:val>
          <c:extLst>
            <c:ext xmlns:c16="http://schemas.microsoft.com/office/drawing/2014/chart" uri="{C3380CC4-5D6E-409C-BE32-E72D297353CC}">
              <c16:uniqueId val="{00000003-E460-4EB1-A313-269D0BF31ECA}"/>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460-4EB1-A313-269D0BF31EC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-0.06</c:v>
                </c:pt>
              </c:numCache>
            </c:numRef>
          </c:val>
          <c:extLst>
            <c:ext xmlns:c16="http://schemas.microsoft.com/office/drawing/2014/chart" uri="{C3380CC4-5D6E-409C-BE32-E72D297353CC}">
              <c16:uniqueId val="{00000005-E460-4EB1-A313-269D0BF31ECA}"/>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-0.06</c:v>
                </c:pt>
              </c:numCache>
            </c:numRef>
          </c:val>
          <c:extLst>
            <c:ext xmlns:c16="http://schemas.microsoft.com/office/drawing/2014/chart" uri="{C3380CC4-5D6E-409C-BE32-E72D297353CC}">
              <c16:uniqueId val="{00000006-E460-4EB1-A313-269D0BF31ECA}"/>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460-4EB1-A313-269D0BF31EC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-0.37</c:v>
                </c:pt>
              </c:numCache>
            </c:numRef>
          </c:val>
          <c:extLst>
            <c:ext xmlns:c16="http://schemas.microsoft.com/office/drawing/2014/chart" uri="{C3380CC4-5D6E-409C-BE32-E72D297353CC}">
              <c16:uniqueId val="{00000008-E460-4EB1-A313-269D0BF31ECA}"/>
            </c:ext>
          </c:extLst>
        </c:ser>
        <c:dLbls>
          <c:showLegendKey val="0"/>
          <c:showVal val="0"/>
          <c:showCatName val="0"/>
          <c:showSerName val="0"/>
          <c:showPercent val="0"/>
          <c:showBubbleSize val="0"/>
        </c:dLbls>
        <c:gapWidth val="150"/>
        <c:overlap val="100"/>
        <c:axId val="2139057464"/>
        <c:axId val="2139060888"/>
      </c:barChart>
      <c:catAx>
        <c:axId val="213905746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9060888"/>
        <c:crosses val="autoZero"/>
        <c:auto val="1"/>
        <c:lblAlgn val="ctr"/>
        <c:lblOffset val="100"/>
        <c:noMultiLvlLbl val="0"/>
      </c:catAx>
      <c:valAx>
        <c:axId val="2139060888"/>
        <c:scaling>
          <c:orientation val="minMax"/>
        </c:scaling>
        <c:delete val="1"/>
        <c:axPos val="l"/>
        <c:numFmt formatCode="0%" sourceLinked="1"/>
        <c:majorTickMark val="none"/>
        <c:minorTickMark val="none"/>
        <c:tickLblPos val="nextTo"/>
        <c:crossAx val="21390574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4.6192848284415E-2"/>
          <c:y val="0"/>
          <c:w val="0.93832821793050802"/>
          <c:h val="1"/>
        </c:manualLayout>
      </c:layout>
      <c:barChart>
        <c:barDir val="col"/>
        <c:grouping val="stacked"/>
        <c:varyColors val="0"/>
        <c:ser>
          <c:idx val="0"/>
          <c:order val="0"/>
          <c:tx>
            <c:strRef>
              <c:f>Sheet1!$B$1</c:f>
              <c:strCache>
                <c:ptCount val="1"/>
                <c:pt idx="0">
                  <c:v>Supportive / feel strongly</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1-E9E1-4DD1-9833-1A7634A8FFFD}"/>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E9E1-4DD1-9833-1A7634A8FFFD}"/>
            </c:ext>
          </c:extLst>
        </c:ser>
        <c:ser>
          <c:idx val="1"/>
          <c:order val="1"/>
          <c:tx>
            <c:strRef>
              <c:f>Sheet1!$C$1</c:f>
              <c:strCache>
                <c:ptCount val="1"/>
                <c:pt idx="0">
                  <c:v>Supportive / do not feel strongly</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E9E1-4DD1-9833-1A7634A8FFFD}"/>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E9E1-4DD1-9833-1A7634A8FFFD}"/>
            </c:ext>
          </c:extLst>
        </c:ser>
        <c:ser>
          <c:idx val="3"/>
          <c:order val="3"/>
          <c:tx>
            <c:strRef>
              <c:f>Sheet1!$E$1</c:f>
              <c:strCache>
                <c:ptCount val="1"/>
                <c:pt idx="0">
                  <c:v>Opposed / do not feel strongly </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E9E1-4DD1-9833-1A7634A8FFFD}"/>
            </c:ext>
          </c:extLst>
        </c:ser>
        <c:ser>
          <c:idx val="4"/>
          <c:order val="4"/>
          <c:tx>
            <c:strRef>
              <c:f>Sheet1!$F$1</c:f>
              <c:strCache>
                <c:ptCount val="1"/>
                <c:pt idx="0">
                  <c:v>Opposed / feel strongly</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9E1-4DD1-9833-1A7634A8FFF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9E1-4DD1-9833-1A7634A8FFF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8-E9E1-4DD1-9833-1A7634A8FFFD}"/>
            </c:ext>
          </c:extLst>
        </c:ser>
        <c:dLbls>
          <c:showLegendKey val="0"/>
          <c:showVal val="0"/>
          <c:showCatName val="0"/>
          <c:showSerName val="0"/>
          <c:showPercent val="0"/>
          <c:showBubbleSize val="0"/>
        </c:dLbls>
        <c:gapWidth val="150"/>
        <c:overlap val="100"/>
        <c:axId val="2138973688"/>
        <c:axId val="2138976664"/>
      </c:barChart>
      <c:catAx>
        <c:axId val="2138973688"/>
        <c:scaling>
          <c:orientation val="minMax"/>
        </c:scaling>
        <c:delete val="1"/>
        <c:axPos val="b"/>
        <c:numFmt formatCode="General" sourceLinked="1"/>
        <c:majorTickMark val="none"/>
        <c:minorTickMark val="none"/>
        <c:tickLblPos val="nextTo"/>
        <c:crossAx val="2138976664"/>
        <c:crosses val="autoZero"/>
        <c:auto val="1"/>
        <c:lblAlgn val="ctr"/>
        <c:lblOffset val="100"/>
        <c:noMultiLvlLbl val="0"/>
      </c:catAx>
      <c:valAx>
        <c:axId val="2138976664"/>
        <c:scaling>
          <c:orientation val="minMax"/>
        </c:scaling>
        <c:delete val="1"/>
        <c:axPos val="l"/>
        <c:numFmt formatCode="General" sourceLinked="1"/>
        <c:majorTickMark val="none"/>
        <c:minorTickMark val="none"/>
        <c:tickLblPos val="nextTo"/>
        <c:crossAx val="2138973688"/>
        <c:crosses val="autoZero"/>
        <c:crossBetween val="between"/>
      </c:valAx>
      <c:spPr>
        <a:noFill/>
        <a:ln>
          <a:noFill/>
        </a:ln>
        <a:effectLst/>
      </c:spPr>
    </c:plotArea>
    <c:legend>
      <c:legendPos val="b"/>
      <c:layout>
        <c:manualLayout>
          <c:xMode val="edge"/>
          <c:yMode val="edge"/>
          <c:x val="0"/>
          <c:y val="3.1028244815468099E-2"/>
          <c:w val="0.93483939644481195"/>
          <c:h val="0.656064598618754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3.7037037037037E-2"/>
          <c:y val="0"/>
          <c:w val="0.96296296296296302"/>
          <c:h val="0.93054459352801899"/>
        </c:manualLayout>
      </c:layout>
      <c:barChart>
        <c:barDir val="col"/>
        <c:grouping val="clustered"/>
        <c:varyColors val="0"/>
        <c:ser>
          <c:idx val="0"/>
          <c:order val="0"/>
          <c:tx>
            <c:strRef>
              <c:f>Sheet1!$B$1</c:f>
              <c:strCache>
                <c:ptCount val="1"/>
                <c:pt idx="0">
                  <c:v>Series 1</c:v>
                </c:pt>
              </c:strCache>
            </c:strRef>
          </c:tx>
          <c:spPr>
            <a:solidFill>
              <a:srgbClr val="5A9ADE"/>
            </a:solidFill>
            <a:effectLst/>
          </c:spPr>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strRef>
              <c:f>Sheet1!$A$2:$A$12</c:f>
              <c:strCache>
                <c:ptCount val="11"/>
                <c:pt idx="0">
                  <c:v>Healthcare</c:v>
                </c:pt>
                <c:pt idx="1">
                  <c:v>Jobs and the economy</c:v>
                </c:pt>
                <c:pt idx="2">
                  <c:v>Taxes</c:v>
                </c:pt>
                <c:pt idx="3">
                  <c:v>Education</c:v>
                </c:pt>
                <c:pt idx="4">
                  <c:v>Government spending</c:v>
                </c:pt>
                <c:pt idx="5">
                  <c:v>Cost of everyday products</c:v>
                </c:pt>
                <c:pt idx="6">
                  <c:v>The environment</c:v>
                </c:pt>
                <c:pt idx="7">
                  <c:v>Government dysfunction</c:v>
                </c:pt>
                <c:pt idx="8">
                  <c:v>Immigration</c:v>
                </c:pt>
                <c:pt idx="9">
                  <c:v>Income inequality</c:v>
                </c:pt>
                <c:pt idx="10">
                  <c:v>National security and terrorism</c:v>
                </c:pt>
              </c:strCache>
            </c:strRef>
          </c:cat>
          <c:val>
            <c:numRef>
              <c:f>Sheet1!$B$2:$B$12</c:f>
              <c:numCache>
                <c:formatCode>0%</c:formatCode>
                <c:ptCount val="11"/>
                <c:pt idx="0">
                  <c:v>0.17</c:v>
                </c:pt>
                <c:pt idx="1">
                  <c:v>0.11</c:v>
                </c:pt>
                <c:pt idx="2">
                  <c:v>0.03</c:v>
                </c:pt>
                <c:pt idx="3">
                  <c:v>0.04</c:v>
                </c:pt>
                <c:pt idx="4">
                  <c:v>0.05</c:v>
                </c:pt>
                <c:pt idx="5">
                  <c:v>7.0000000000000007E-2</c:v>
                </c:pt>
                <c:pt idx="6">
                  <c:v>0.03</c:v>
                </c:pt>
                <c:pt idx="7">
                  <c:v>0.16</c:v>
                </c:pt>
                <c:pt idx="8">
                  <c:v>0.04</c:v>
                </c:pt>
                <c:pt idx="9">
                  <c:v>0.03</c:v>
                </c:pt>
                <c:pt idx="10">
                  <c:v>0.13</c:v>
                </c:pt>
              </c:numCache>
            </c:numRef>
          </c:val>
          <c:extLst>
            <c:ext xmlns:c16="http://schemas.microsoft.com/office/drawing/2014/chart" uri="{C3380CC4-5D6E-409C-BE32-E72D297353CC}">
              <c16:uniqueId val="{00000000-1C57-43F5-BA68-727604734F7A}"/>
            </c:ext>
          </c:extLst>
        </c:ser>
        <c:dLbls>
          <c:showLegendKey val="0"/>
          <c:showVal val="1"/>
          <c:showCatName val="0"/>
          <c:showSerName val="0"/>
          <c:showPercent val="0"/>
          <c:showBubbleSize val="0"/>
        </c:dLbls>
        <c:gapWidth val="75"/>
        <c:axId val="2138666104"/>
        <c:axId val="2138646408"/>
      </c:barChart>
      <c:catAx>
        <c:axId val="2138666104"/>
        <c:scaling>
          <c:orientation val="minMax"/>
        </c:scaling>
        <c:delete val="1"/>
        <c:axPos val="b"/>
        <c:numFmt formatCode="General" sourceLinked="0"/>
        <c:majorTickMark val="none"/>
        <c:minorTickMark val="none"/>
        <c:tickLblPos val="nextTo"/>
        <c:crossAx val="2138646408"/>
        <c:crosses val="autoZero"/>
        <c:auto val="1"/>
        <c:lblAlgn val="ctr"/>
        <c:lblOffset val="100"/>
        <c:noMultiLvlLbl val="0"/>
      </c:catAx>
      <c:valAx>
        <c:axId val="2138646408"/>
        <c:scaling>
          <c:orientation val="minMax"/>
          <c:max val="0.25"/>
        </c:scaling>
        <c:delete val="1"/>
        <c:axPos val="l"/>
        <c:numFmt formatCode="0%" sourceLinked="1"/>
        <c:majorTickMark val="out"/>
        <c:minorTickMark val="none"/>
        <c:tickLblPos val="nextTo"/>
        <c:crossAx val="2138666104"/>
        <c:crosses val="autoZero"/>
        <c:crossBetween val="between"/>
      </c:valAx>
    </c:plotArea>
    <c:plotVisOnly val="1"/>
    <c:dispBlanksAs val="gap"/>
    <c:showDLblsOverMax val="0"/>
  </c:chart>
  <c:txPr>
    <a:bodyPr/>
    <a:lstStyle/>
    <a:p>
      <a:pPr>
        <a:defRPr sz="1800"/>
      </a:pPr>
      <a:endParaRPr lang="en-US"/>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94485761E-2"/>
          <c:y val="3.6208453909385499E-2"/>
          <c:w val="0.969444441102848"/>
          <c:h val="0.78933263179993796"/>
        </c:manualLayout>
      </c:layout>
      <c:barChart>
        <c:barDir val="col"/>
        <c:grouping val="stacked"/>
        <c:varyColors val="0"/>
        <c:ser>
          <c:idx val="0"/>
          <c:order val="0"/>
          <c:tx>
            <c:strRef>
              <c:f>Sheet1!$B$1</c:f>
              <c:strCache>
                <c:ptCount val="1"/>
                <c:pt idx="0">
                  <c:v>Somewhat approve</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0.18</c:v>
                </c:pt>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Strongly 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0.3</c:v>
                </c:pt>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4A-45F1-9E0E-BFC87101A55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-0.05</c:v>
                </c:pt>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3-4A40-9D4F-DE08A76C79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-0.4</c:v>
                </c:pt>
              </c:numCache>
            </c:numRef>
          </c:val>
          <c:extLst>
            <c:ext xmlns:c16="http://schemas.microsoft.com/office/drawing/2014/chart" uri="{C3380CC4-5D6E-409C-BE32-E72D297353CC}">
              <c16:uniqueId val="{00000004-F263-4A40-9D4F-DE08A76C794A}"/>
            </c:ext>
          </c:extLst>
        </c:ser>
        <c:dLbls>
          <c:showLegendKey val="0"/>
          <c:showVal val="0"/>
          <c:showCatName val="0"/>
          <c:showSerName val="0"/>
          <c:showPercent val="0"/>
          <c:showBubbleSize val="0"/>
        </c:dLbls>
        <c:gapWidth val="150"/>
        <c:overlap val="100"/>
        <c:axId val="2138248408"/>
        <c:axId val="2138251896"/>
      </c:barChart>
      <c:catAx>
        <c:axId val="213824840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8251896"/>
        <c:crosses val="autoZero"/>
        <c:auto val="1"/>
        <c:lblAlgn val="ctr"/>
        <c:lblOffset val="100"/>
        <c:noMultiLvlLbl val="0"/>
      </c:catAx>
      <c:valAx>
        <c:axId val="2138251896"/>
        <c:scaling>
          <c:orientation val="minMax"/>
        </c:scaling>
        <c:delete val="1"/>
        <c:axPos val="l"/>
        <c:numFmt formatCode="0%" sourceLinked="1"/>
        <c:majorTickMark val="none"/>
        <c:minorTickMark val="none"/>
        <c:tickLblPos val="nextTo"/>
        <c:crossAx val="21382484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35891034746099E-2"/>
          <c:y val="0"/>
          <c:w val="0.93832821793050802"/>
          <c:h val="1"/>
        </c:manualLayout>
      </c:layout>
      <c:barChart>
        <c:barDir val="col"/>
        <c:grouping val="stacked"/>
        <c:varyColors val="0"/>
        <c:ser>
          <c:idx val="0"/>
          <c:order val="0"/>
          <c:tx>
            <c:strRef>
              <c:f>Sheet1!$B$1</c:f>
              <c:strCache>
                <c:ptCount val="1"/>
                <c:pt idx="0">
                  <c:v>Strongly support</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oppose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oppose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1-42BC-81A1-5AD61BFC74B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B1-42BC-81A1-5AD61BFC74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4-55B1-42BC-81A1-5AD61BFC74B3}"/>
            </c:ext>
          </c:extLst>
        </c:ser>
        <c:dLbls>
          <c:showLegendKey val="0"/>
          <c:showVal val="0"/>
          <c:showCatName val="0"/>
          <c:showSerName val="0"/>
          <c:showPercent val="0"/>
          <c:showBubbleSize val="0"/>
        </c:dLbls>
        <c:gapWidth val="150"/>
        <c:overlap val="100"/>
        <c:axId val="2084112408"/>
        <c:axId val="2084115384"/>
      </c:barChart>
      <c:catAx>
        <c:axId val="2084112408"/>
        <c:scaling>
          <c:orientation val="minMax"/>
        </c:scaling>
        <c:delete val="1"/>
        <c:axPos val="b"/>
        <c:numFmt formatCode="General" sourceLinked="1"/>
        <c:majorTickMark val="none"/>
        <c:minorTickMark val="none"/>
        <c:tickLblPos val="nextTo"/>
        <c:crossAx val="2084115384"/>
        <c:crosses val="autoZero"/>
        <c:auto val="1"/>
        <c:lblAlgn val="ctr"/>
        <c:lblOffset val="100"/>
        <c:noMultiLvlLbl val="0"/>
      </c:catAx>
      <c:valAx>
        <c:axId val="2084115384"/>
        <c:scaling>
          <c:orientation val="minMax"/>
        </c:scaling>
        <c:delete val="1"/>
        <c:axPos val="l"/>
        <c:numFmt formatCode="General" sourceLinked="1"/>
        <c:majorTickMark val="none"/>
        <c:minorTickMark val="none"/>
        <c:tickLblPos val="nextTo"/>
        <c:crossAx val="2084112408"/>
        <c:crosses val="autoZero"/>
        <c:crossBetween val="between"/>
      </c:valAx>
      <c:spPr>
        <a:noFill/>
        <a:ln>
          <a:noFill/>
        </a:ln>
        <a:effectLst/>
      </c:spPr>
    </c:plotArea>
    <c:legend>
      <c:legendPos val="b"/>
      <c:layout>
        <c:manualLayout>
          <c:xMode val="edge"/>
          <c:yMode val="edge"/>
          <c:x val="0"/>
          <c:y val="3.1028244815468099E-2"/>
          <c:w val="0.49519229176737201"/>
          <c:h val="0.656064598618754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35891034746099E-2"/>
          <c:y val="0"/>
          <c:w val="0.93832821793050802"/>
          <c:h val="1"/>
        </c:manualLayout>
      </c:layout>
      <c:barChart>
        <c:barDir val="col"/>
        <c:grouping val="stacked"/>
        <c:varyColors val="0"/>
        <c:ser>
          <c:idx val="0"/>
          <c:order val="0"/>
          <c:tx>
            <c:strRef>
              <c:f>Sheet1!$B$1</c:f>
              <c:strCache>
                <c:ptCount val="1"/>
                <c:pt idx="0">
                  <c:v>Supportive / Do not feel strongly</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Supportive / Strongly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Opposed / Do not feel strongly</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Opposed / Feel strongly</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7-42D1-AA20-5EEB95E43DB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87-42D1-AA20-5EEB95E43D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4-5387-42D1-AA20-5EEB95E43DBD}"/>
            </c:ext>
          </c:extLst>
        </c:ser>
        <c:dLbls>
          <c:showLegendKey val="0"/>
          <c:showVal val="0"/>
          <c:showCatName val="0"/>
          <c:showSerName val="0"/>
          <c:showPercent val="0"/>
          <c:showBubbleSize val="0"/>
        </c:dLbls>
        <c:gapWidth val="150"/>
        <c:overlap val="100"/>
        <c:axId val="2139314040"/>
        <c:axId val="2139317016"/>
      </c:barChart>
      <c:catAx>
        <c:axId val="2139314040"/>
        <c:scaling>
          <c:orientation val="minMax"/>
        </c:scaling>
        <c:delete val="1"/>
        <c:axPos val="b"/>
        <c:numFmt formatCode="General" sourceLinked="1"/>
        <c:majorTickMark val="none"/>
        <c:minorTickMark val="none"/>
        <c:tickLblPos val="nextTo"/>
        <c:crossAx val="2139317016"/>
        <c:crosses val="autoZero"/>
        <c:auto val="1"/>
        <c:lblAlgn val="ctr"/>
        <c:lblOffset val="100"/>
        <c:noMultiLvlLbl val="0"/>
      </c:catAx>
      <c:valAx>
        <c:axId val="2139317016"/>
        <c:scaling>
          <c:orientation val="minMax"/>
        </c:scaling>
        <c:delete val="1"/>
        <c:axPos val="l"/>
        <c:numFmt formatCode="General" sourceLinked="1"/>
        <c:majorTickMark val="none"/>
        <c:minorTickMark val="none"/>
        <c:tickLblPos val="nextTo"/>
        <c:crossAx val="21393140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5321518991802E-2"/>
          <c:y val="3.1671853235331997E-2"/>
          <c:w val="0.96755464857935103"/>
          <c:h val="0.76470533563661502"/>
        </c:manualLayout>
      </c:layout>
      <c:lineChart>
        <c:grouping val="standard"/>
        <c:varyColors val="0"/>
        <c:ser>
          <c:idx val="0"/>
          <c:order val="0"/>
          <c:tx>
            <c:strRef>
              <c:f>Sheet1!$B$1</c:f>
              <c:strCache>
                <c:ptCount val="1"/>
                <c:pt idx="0">
                  <c:v>Support</c:v>
                </c:pt>
              </c:strCache>
            </c:strRef>
          </c:tx>
          <c:spPr>
            <a:ln w="38100" cap="rnd">
              <a:solidFill>
                <a:schemeClr val="accent3"/>
              </a:solidFill>
              <a:round/>
            </a:ln>
            <a:effectLst/>
          </c:spPr>
          <c:marker>
            <c:symbol val="none"/>
          </c:marker>
          <c:dLbls>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8DE1-4DD5-AA1A-48E326FDE4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17</c:v>
                </c:pt>
                <c:pt idx="1">
                  <c:v>May 17</c:v>
                </c:pt>
              </c:strCache>
            </c:strRef>
          </c:cat>
          <c:val>
            <c:numRef>
              <c:f>Sheet1!$B$2:$B$3</c:f>
              <c:numCache>
                <c:formatCode>0%</c:formatCode>
                <c:ptCount val="2"/>
                <c:pt idx="0">
                  <c:v>0.45</c:v>
                </c:pt>
                <c:pt idx="1">
                  <c:v>0.48</c:v>
                </c:pt>
              </c:numCache>
            </c:numRef>
          </c:val>
          <c:smooth val="0"/>
          <c:extLst>
            <c:ext xmlns:c16="http://schemas.microsoft.com/office/drawing/2014/chart" uri="{C3380CC4-5D6E-409C-BE32-E72D297353CC}">
              <c16:uniqueId val="{00000001-8DE1-4DD5-AA1A-48E326FDE424}"/>
            </c:ext>
          </c:extLst>
        </c:ser>
        <c:ser>
          <c:idx val="1"/>
          <c:order val="1"/>
          <c:tx>
            <c:strRef>
              <c:f>Sheet1!$C$1</c:f>
              <c:strCache>
                <c:ptCount val="1"/>
                <c:pt idx="0">
                  <c:v>Don't know / Refused</c:v>
                </c:pt>
              </c:strCache>
            </c:strRef>
          </c:tx>
          <c:spPr>
            <a:ln w="38100" cap="rnd">
              <a:solidFill>
                <a:schemeClr val="bg1">
                  <a:lumMod val="50000"/>
                </a:schemeClr>
              </a:solidFill>
              <a:round/>
            </a:ln>
            <a:effectLst/>
          </c:spPr>
          <c:marker>
            <c:symbol val="none"/>
          </c:marker>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8DE1-4DD5-AA1A-48E326FDE4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17</c:v>
                </c:pt>
                <c:pt idx="1">
                  <c:v>May 17</c:v>
                </c:pt>
              </c:strCache>
            </c:strRef>
          </c:cat>
          <c:val>
            <c:numRef>
              <c:f>Sheet1!$C$2:$C$3</c:f>
              <c:numCache>
                <c:formatCode>0%</c:formatCode>
                <c:ptCount val="2"/>
                <c:pt idx="0">
                  <c:v>0.04</c:v>
                </c:pt>
                <c:pt idx="1">
                  <c:v>0.05</c:v>
                </c:pt>
              </c:numCache>
            </c:numRef>
          </c:val>
          <c:smooth val="0"/>
          <c:extLst>
            <c:ext xmlns:c16="http://schemas.microsoft.com/office/drawing/2014/chart" uri="{C3380CC4-5D6E-409C-BE32-E72D297353CC}">
              <c16:uniqueId val="{00000003-8DE1-4DD5-AA1A-48E326FDE424}"/>
            </c:ext>
          </c:extLst>
        </c:ser>
        <c:ser>
          <c:idx val="2"/>
          <c:order val="2"/>
          <c:tx>
            <c:strRef>
              <c:f>Sheet1!$D$1</c:f>
              <c:strCache>
                <c:ptCount val="1"/>
                <c:pt idx="0">
                  <c:v>Opposed</c:v>
                </c:pt>
              </c:strCache>
            </c:strRef>
          </c:tx>
          <c:spPr>
            <a:ln w="38100" cap="rnd">
              <a:solidFill>
                <a:srgbClr val="C00000"/>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8DE1-4DD5-AA1A-48E326FDE424}"/>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17</c:v>
                </c:pt>
                <c:pt idx="1">
                  <c:v>May 17</c:v>
                </c:pt>
              </c:strCache>
            </c:strRef>
          </c:cat>
          <c:val>
            <c:numRef>
              <c:f>Sheet1!$D$2:$D$3</c:f>
              <c:numCache>
                <c:formatCode>0%</c:formatCode>
                <c:ptCount val="2"/>
                <c:pt idx="0">
                  <c:v>0.51</c:v>
                </c:pt>
                <c:pt idx="1">
                  <c:v>0.47</c:v>
                </c:pt>
              </c:numCache>
            </c:numRef>
          </c:val>
          <c:smooth val="0"/>
          <c:extLst>
            <c:ext xmlns:c16="http://schemas.microsoft.com/office/drawing/2014/chart" uri="{C3380CC4-5D6E-409C-BE32-E72D297353CC}">
              <c16:uniqueId val="{00000005-8DE1-4DD5-AA1A-48E326FDE424}"/>
            </c:ext>
          </c:extLst>
        </c:ser>
        <c:dLbls>
          <c:showLegendKey val="0"/>
          <c:showVal val="0"/>
          <c:showCatName val="0"/>
          <c:showSerName val="0"/>
          <c:showPercent val="0"/>
          <c:showBubbleSize val="0"/>
        </c:dLbls>
        <c:smooth val="0"/>
        <c:axId val="2138199032"/>
        <c:axId val="2138202584"/>
      </c:lineChart>
      <c:catAx>
        <c:axId val="213819903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8202584"/>
        <c:crosses val="autoZero"/>
        <c:auto val="1"/>
        <c:lblAlgn val="ctr"/>
        <c:lblOffset val="100"/>
        <c:noMultiLvlLbl val="0"/>
      </c:catAx>
      <c:valAx>
        <c:axId val="2138202584"/>
        <c:scaling>
          <c:orientation val="minMax"/>
        </c:scaling>
        <c:delete val="1"/>
        <c:axPos val="l"/>
        <c:numFmt formatCode="0%" sourceLinked="1"/>
        <c:majorTickMark val="out"/>
        <c:minorTickMark val="none"/>
        <c:tickLblPos val="nextTo"/>
        <c:crossAx val="213819903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94485761E-2"/>
          <c:y val="0.17410637100696699"/>
          <c:w val="0.969444441102848"/>
          <c:h val="0.76811765285636402"/>
        </c:manualLayout>
      </c:layout>
      <c:barChart>
        <c:barDir val="col"/>
        <c:grouping val="stacked"/>
        <c:varyColors val="0"/>
        <c:ser>
          <c:idx val="0"/>
          <c:order val="0"/>
          <c:tx>
            <c:strRef>
              <c:f>Sheet1!$B$1</c:f>
              <c:strCache>
                <c:ptCount val="1"/>
                <c:pt idx="0">
                  <c:v>Somewhat approve</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0.18</c:v>
                </c:pt>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Strongly 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0.12</c:v>
                </c:pt>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17%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4A-45F1-9E0E-BFC87101A55B}"/>
                </c:ext>
              </c:extLst>
            </c:dLbl>
            <c:dLbl>
              <c:idx val="1"/>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C9-4FEE-A491-4AE7266255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-0.17</c:v>
                </c:pt>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-0.09</c:v>
                </c:pt>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3-4A40-9D4F-DE08A76C794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63-4A40-9D4F-DE08A76C79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-0.44</c:v>
                </c:pt>
              </c:numCache>
            </c:numRef>
          </c:val>
          <c:extLst>
            <c:ext xmlns:c16="http://schemas.microsoft.com/office/drawing/2014/chart" uri="{C3380CC4-5D6E-409C-BE32-E72D297353CC}">
              <c16:uniqueId val="{00000004-F263-4A40-9D4F-DE08A76C794A}"/>
            </c:ext>
          </c:extLst>
        </c:ser>
        <c:dLbls>
          <c:showLegendKey val="0"/>
          <c:showVal val="0"/>
          <c:showCatName val="0"/>
          <c:showSerName val="0"/>
          <c:showPercent val="0"/>
          <c:showBubbleSize val="0"/>
        </c:dLbls>
        <c:gapWidth val="228"/>
        <c:overlap val="100"/>
        <c:axId val="2138076856"/>
        <c:axId val="2138080344"/>
      </c:barChart>
      <c:catAx>
        <c:axId val="213807685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8080344"/>
        <c:crosses val="autoZero"/>
        <c:auto val="1"/>
        <c:lblAlgn val="ctr"/>
        <c:lblOffset val="100"/>
        <c:noMultiLvlLbl val="0"/>
      </c:catAx>
      <c:valAx>
        <c:axId val="2138080344"/>
        <c:scaling>
          <c:orientation val="minMax"/>
        </c:scaling>
        <c:delete val="1"/>
        <c:axPos val="l"/>
        <c:numFmt formatCode="0%" sourceLinked="1"/>
        <c:majorTickMark val="none"/>
        <c:minorTickMark val="none"/>
        <c:tickLblPos val="nextTo"/>
        <c:crossAx val="2138076856"/>
        <c:crosses val="autoZero"/>
        <c:crossBetween val="between"/>
      </c:valAx>
      <c:spPr>
        <a:noFill/>
        <a:ln w="25400">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35891034746099E-2"/>
          <c:y val="0"/>
          <c:w val="0.93832821793050802"/>
          <c:h val="1"/>
        </c:manualLayout>
      </c:layout>
      <c:barChart>
        <c:barDir val="col"/>
        <c:grouping val="stacked"/>
        <c:varyColors val="0"/>
        <c:ser>
          <c:idx val="0"/>
          <c:order val="0"/>
          <c:tx>
            <c:strRef>
              <c:f>Sheet1!$B$1</c:f>
              <c:strCache>
                <c:ptCount val="1"/>
                <c:pt idx="0">
                  <c:v>Strongly support</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oppose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oppose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1-42BC-81A1-5AD61BFC74B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B1-42BC-81A1-5AD61BFC74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4-55B1-42BC-81A1-5AD61BFC74B3}"/>
            </c:ext>
          </c:extLst>
        </c:ser>
        <c:dLbls>
          <c:showLegendKey val="0"/>
          <c:showVal val="0"/>
          <c:showCatName val="0"/>
          <c:showSerName val="0"/>
          <c:showPercent val="0"/>
          <c:showBubbleSize val="0"/>
        </c:dLbls>
        <c:gapWidth val="150"/>
        <c:overlap val="100"/>
        <c:axId val="2137837288"/>
        <c:axId val="2137015576"/>
      </c:barChart>
      <c:catAx>
        <c:axId val="2137837288"/>
        <c:scaling>
          <c:orientation val="minMax"/>
        </c:scaling>
        <c:delete val="1"/>
        <c:axPos val="b"/>
        <c:numFmt formatCode="General" sourceLinked="1"/>
        <c:majorTickMark val="none"/>
        <c:minorTickMark val="none"/>
        <c:tickLblPos val="nextTo"/>
        <c:crossAx val="2137015576"/>
        <c:crosses val="autoZero"/>
        <c:auto val="1"/>
        <c:lblAlgn val="ctr"/>
        <c:lblOffset val="100"/>
        <c:noMultiLvlLbl val="0"/>
      </c:catAx>
      <c:valAx>
        <c:axId val="2137015576"/>
        <c:scaling>
          <c:orientation val="minMax"/>
        </c:scaling>
        <c:delete val="1"/>
        <c:axPos val="l"/>
        <c:numFmt formatCode="General" sourceLinked="1"/>
        <c:majorTickMark val="none"/>
        <c:minorTickMark val="none"/>
        <c:tickLblPos val="nextTo"/>
        <c:crossAx val="2137837288"/>
        <c:crosses val="autoZero"/>
        <c:crossBetween val="between"/>
      </c:valAx>
      <c:spPr>
        <a:noFill/>
        <a:ln>
          <a:noFill/>
        </a:ln>
        <a:effectLst/>
      </c:spPr>
    </c:plotArea>
    <c:legend>
      <c:legendPos val="b"/>
      <c:layout>
        <c:manualLayout>
          <c:xMode val="edge"/>
          <c:yMode val="edge"/>
          <c:x val="0"/>
          <c:y val="3.1028244815468099E-2"/>
          <c:w val="1"/>
          <c:h val="0.656064598618754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4A66AC"/>
            </a:solidFill>
          </c:spPr>
          <c:dPt>
            <c:idx val="0"/>
            <c:bubble3D val="0"/>
            <c:spPr>
              <a:solidFill>
                <a:srgbClr val="C00000"/>
              </a:solidFill>
              <a:ln w="19050">
                <a:solidFill>
                  <a:schemeClr val="lt1"/>
                </a:solidFill>
              </a:ln>
              <a:effectLst/>
            </c:spPr>
            <c:extLst>
              <c:ext xmlns:c16="http://schemas.microsoft.com/office/drawing/2014/chart" uri="{C3380CC4-5D6E-409C-BE32-E72D297353CC}">
                <c16:uniqueId val="{00000001-FC00-499D-A438-AFA0244ED510}"/>
              </c:ext>
            </c:extLst>
          </c:dPt>
          <c:dPt>
            <c:idx val="1"/>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3-FC00-499D-A438-AFA0244ED510}"/>
              </c:ext>
            </c:extLst>
          </c:dPt>
          <c:dPt>
            <c:idx val="2"/>
            <c:bubble3D val="0"/>
            <c:explosion val="1"/>
            <c:spPr>
              <a:solidFill>
                <a:srgbClr val="0070C0"/>
              </a:solidFill>
              <a:ln w="12700">
                <a:solidFill>
                  <a:schemeClr val="lt1"/>
                </a:solidFill>
              </a:ln>
              <a:effectLst/>
            </c:spPr>
            <c:extLst>
              <c:ext xmlns:c16="http://schemas.microsoft.com/office/drawing/2014/chart" uri="{C3380CC4-5D6E-409C-BE32-E72D297353CC}">
                <c16:uniqueId val="{00000005-FC00-499D-A438-AFA0244ED510}"/>
              </c:ext>
            </c:extLst>
          </c:dPt>
          <c:cat>
            <c:strRef>
              <c:f>Sheet1!$A$2:$A$4</c:f>
              <c:strCache>
                <c:ptCount val="3"/>
                <c:pt idx="0">
                  <c:v>The Republican Candidate</c:v>
                </c:pt>
                <c:pt idx="1">
                  <c:v>Undecided</c:v>
                </c:pt>
                <c:pt idx="2">
                  <c:v>The Democratic Candidate</c:v>
                </c:pt>
              </c:strCache>
            </c:strRef>
          </c:cat>
          <c:val>
            <c:numRef>
              <c:f>Sheet1!$B$2:$B$4</c:f>
              <c:numCache>
                <c:formatCode>0%</c:formatCode>
                <c:ptCount val="3"/>
                <c:pt idx="0">
                  <c:v>0.38</c:v>
                </c:pt>
                <c:pt idx="1">
                  <c:v>0.22</c:v>
                </c:pt>
                <c:pt idx="2">
                  <c:v>0.4</c:v>
                </c:pt>
              </c:numCache>
            </c:numRef>
          </c:val>
          <c:extLst>
            <c:ext xmlns:c16="http://schemas.microsoft.com/office/drawing/2014/chart" uri="{C3380CC4-5D6E-409C-BE32-E72D297353CC}">
              <c16:uniqueId val="{00000006-FC00-499D-A438-AFA0244ED510}"/>
            </c:ext>
          </c:extLst>
        </c:ser>
        <c:dLbls>
          <c:showLegendKey val="0"/>
          <c:showVal val="0"/>
          <c:showCatName val="0"/>
          <c:showSerName val="0"/>
          <c:showPercent val="0"/>
          <c:showBubbleSize val="0"/>
          <c:showLeaderLines val="1"/>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35891034746099E-2"/>
          <c:y val="0"/>
          <c:w val="0.93832821793050802"/>
          <c:h val="1"/>
        </c:manualLayout>
      </c:layout>
      <c:barChart>
        <c:barDir val="col"/>
        <c:grouping val="stacked"/>
        <c:varyColors val="0"/>
        <c:ser>
          <c:idx val="0"/>
          <c:order val="0"/>
          <c:tx>
            <c:strRef>
              <c:f>Sheet1!$B$1</c:f>
              <c:strCache>
                <c:ptCount val="1"/>
                <c:pt idx="0">
                  <c:v>Supportive / Do not feel strongly</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Supportive / Strongly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Opposed / Do not feel strongly</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Opposed / Feel strongly</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387-42D1-AA20-5EEB95E43DBD}"/>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387-42D1-AA20-5EEB95E43DBD}"/>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4-5387-42D1-AA20-5EEB95E43DBD}"/>
            </c:ext>
          </c:extLst>
        </c:ser>
        <c:dLbls>
          <c:showLegendKey val="0"/>
          <c:showVal val="0"/>
          <c:showCatName val="0"/>
          <c:showSerName val="0"/>
          <c:showPercent val="0"/>
          <c:showBubbleSize val="0"/>
        </c:dLbls>
        <c:gapWidth val="150"/>
        <c:overlap val="100"/>
        <c:axId val="2137992600"/>
        <c:axId val="2137974808"/>
      </c:barChart>
      <c:catAx>
        <c:axId val="2137992600"/>
        <c:scaling>
          <c:orientation val="minMax"/>
        </c:scaling>
        <c:delete val="1"/>
        <c:axPos val="b"/>
        <c:numFmt formatCode="General" sourceLinked="1"/>
        <c:majorTickMark val="none"/>
        <c:minorTickMark val="none"/>
        <c:tickLblPos val="nextTo"/>
        <c:crossAx val="2137974808"/>
        <c:crosses val="autoZero"/>
        <c:auto val="1"/>
        <c:lblAlgn val="ctr"/>
        <c:lblOffset val="100"/>
        <c:noMultiLvlLbl val="0"/>
      </c:catAx>
      <c:valAx>
        <c:axId val="2137974808"/>
        <c:scaling>
          <c:orientation val="minMax"/>
        </c:scaling>
        <c:delete val="1"/>
        <c:axPos val="l"/>
        <c:numFmt formatCode="General" sourceLinked="1"/>
        <c:majorTickMark val="none"/>
        <c:minorTickMark val="none"/>
        <c:tickLblPos val="nextTo"/>
        <c:crossAx val="21379926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1812538387396E-2"/>
          <c:y val="3.6208453909385499E-2"/>
          <c:w val="0.789593059390017"/>
          <c:h val="0.78933263179993796"/>
        </c:manualLayout>
      </c:layout>
      <c:barChart>
        <c:barDir val="col"/>
        <c:grouping val="stacked"/>
        <c:varyColors val="0"/>
        <c:ser>
          <c:idx val="0"/>
          <c:order val="0"/>
          <c:tx>
            <c:strRef>
              <c:f>Sheet1!$B$1</c:f>
              <c:strCache>
                <c:ptCount val="1"/>
                <c:pt idx="0">
                  <c:v>Somewhat approve</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723D-49D6-992D-DABF8B1F260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0.18</c:v>
                </c:pt>
              </c:numCache>
            </c:numRef>
          </c:val>
          <c:extLst>
            <c:ext xmlns:c16="http://schemas.microsoft.com/office/drawing/2014/chart" uri="{C3380CC4-5D6E-409C-BE32-E72D297353CC}">
              <c16:uniqueId val="{00000002-723D-49D6-992D-DABF8B1F2608}"/>
            </c:ext>
          </c:extLst>
        </c:ser>
        <c:ser>
          <c:idx val="1"/>
          <c:order val="1"/>
          <c:tx>
            <c:strRef>
              <c:f>Sheet1!$C$1</c:f>
              <c:strCache>
                <c:ptCount val="1"/>
                <c:pt idx="0">
                  <c:v>Strongly 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0.3</c:v>
                </c:pt>
              </c:numCache>
            </c:numRef>
          </c:val>
          <c:extLst>
            <c:ext xmlns:c16="http://schemas.microsoft.com/office/drawing/2014/chart" uri="{C3380CC4-5D6E-409C-BE32-E72D297353CC}">
              <c16:uniqueId val="{00000003-723D-49D6-992D-DABF8B1F2608}"/>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3D-49D6-992D-DABF8B1F26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-0.05</c:v>
                </c:pt>
              </c:numCache>
            </c:numRef>
          </c:val>
          <c:extLst>
            <c:ext xmlns:c16="http://schemas.microsoft.com/office/drawing/2014/chart" uri="{C3380CC4-5D6E-409C-BE32-E72D297353CC}">
              <c16:uniqueId val="{00000005-723D-49D6-992D-DABF8B1F2608}"/>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-7.0000000000000007E-2</c:v>
                </c:pt>
              </c:numCache>
            </c:numRef>
          </c:val>
          <c:extLst>
            <c:ext xmlns:c16="http://schemas.microsoft.com/office/drawing/2014/chart" uri="{C3380CC4-5D6E-409C-BE32-E72D297353CC}">
              <c16:uniqueId val="{00000006-723D-49D6-992D-DABF8B1F2608}"/>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23D-49D6-992D-DABF8B1F2608}"/>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-0.4</c:v>
                </c:pt>
              </c:numCache>
            </c:numRef>
          </c:val>
          <c:extLst>
            <c:ext xmlns:c16="http://schemas.microsoft.com/office/drawing/2014/chart" uri="{C3380CC4-5D6E-409C-BE32-E72D297353CC}">
              <c16:uniqueId val="{00000008-723D-49D6-992D-DABF8B1F2608}"/>
            </c:ext>
          </c:extLst>
        </c:ser>
        <c:dLbls>
          <c:showLegendKey val="0"/>
          <c:showVal val="0"/>
          <c:showCatName val="0"/>
          <c:showSerName val="0"/>
          <c:showPercent val="0"/>
          <c:showBubbleSize val="0"/>
        </c:dLbls>
        <c:gapWidth val="150"/>
        <c:overlap val="100"/>
        <c:axId val="2137910120"/>
        <c:axId val="2137913608"/>
      </c:barChart>
      <c:catAx>
        <c:axId val="2137910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913608"/>
        <c:crosses val="autoZero"/>
        <c:auto val="1"/>
        <c:lblAlgn val="ctr"/>
        <c:lblOffset val="100"/>
        <c:noMultiLvlLbl val="0"/>
      </c:catAx>
      <c:valAx>
        <c:axId val="2137913608"/>
        <c:scaling>
          <c:orientation val="minMax"/>
        </c:scaling>
        <c:delete val="1"/>
        <c:axPos val="l"/>
        <c:numFmt formatCode="0%" sourceLinked="1"/>
        <c:majorTickMark val="none"/>
        <c:minorTickMark val="none"/>
        <c:tickLblPos val="nextTo"/>
        <c:crossAx val="21379101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More favorable</c:v>
                </c:pt>
              </c:strCache>
            </c:strRef>
          </c:tx>
          <c:spPr>
            <a:solidFill>
              <a:schemeClr val="accent3"/>
            </a:solidFill>
            <a:ln>
              <a:noFill/>
            </a:ln>
            <a:effectLst/>
          </c:spPr>
          <c:invertIfNegative val="0"/>
          <c:dLbls>
            <c:dLbl>
              <c:idx val="2"/>
              <c:layout>
                <c:manualLayout>
                  <c:x val="3.2967032967033003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150-47C2-A6E1-F59F4197DB65}"/>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Republicans</c:v>
                </c:pt>
                <c:pt idx="1">
                  <c:v>Independents</c:v>
                </c:pt>
                <c:pt idx="2">
                  <c:v>Democrats</c:v>
                </c:pt>
              </c:strCache>
            </c:strRef>
          </c:cat>
          <c:val>
            <c:numRef>
              <c:f>Sheet1!$B$2:$B$4</c:f>
              <c:numCache>
                <c:formatCode>0%</c:formatCode>
                <c:ptCount val="3"/>
                <c:pt idx="0">
                  <c:v>0.24</c:v>
                </c:pt>
                <c:pt idx="1">
                  <c:v>0.13</c:v>
                </c:pt>
                <c:pt idx="2">
                  <c:v>0.02</c:v>
                </c:pt>
              </c:numCache>
            </c:numRef>
          </c:val>
          <c:extLst>
            <c:ext xmlns:c16="http://schemas.microsoft.com/office/drawing/2014/chart" uri="{C3380CC4-5D6E-409C-BE32-E72D297353CC}">
              <c16:uniqueId val="{00000000-3DC6-44D8-9EF2-6BE165DD57F5}"/>
            </c:ext>
          </c:extLst>
        </c:ser>
        <c:ser>
          <c:idx val="1"/>
          <c:order val="1"/>
          <c:tx>
            <c:strRef>
              <c:f>Sheet1!$C$1</c:f>
              <c:strCache>
                <c:ptCount val="1"/>
                <c:pt idx="0">
                  <c:v>Haven't heard enough / Mixed</c:v>
                </c:pt>
              </c:strCache>
            </c:strRef>
          </c:tx>
          <c:spPr>
            <a:solidFill>
              <a:srgbClr val="404040"/>
            </a:solidFill>
            <a:ln>
              <a:noFill/>
            </a:ln>
            <a:effectLst/>
          </c:spPr>
          <c:invertIfNegative val="0"/>
          <c:dLbls>
            <c:dLbl>
              <c:idx val="0"/>
              <c:tx>
                <c:rich>
                  <a:bodyPr/>
                  <a:lstStyle/>
                  <a:p>
                    <a:r>
                      <a:rPr lang="en-US"/>
                      <a:t>59%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ABC-477B-A15D-B4232ED66652}"/>
                </c:ext>
              </c:extLst>
            </c:dLbl>
            <c:dLbl>
              <c:idx val="1"/>
              <c:tx>
                <c:rich>
                  <a:bodyPr/>
                  <a:lstStyle/>
                  <a:p>
                    <a:r>
                      <a:rPr lang="en-US"/>
                      <a:t>47%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ABC-477B-A15D-B4232ED66652}"/>
                </c:ext>
              </c:extLst>
            </c:dLbl>
            <c:dLbl>
              <c:idx val="2"/>
              <c:tx>
                <c:rich>
                  <a:bodyPr/>
                  <a:lstStyle/>
                  <a:p>
                    <a:r>
                      <a:rPr lang="en-US"/>
                      <a:t>29%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BC-477B-A15D-B4232ED6665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Republicans</c:v>
                </c:pt>
                <c:pt idx="1">
                  <c:v>Independents</c:v>
                </c:pt>
                <c:pt idx="2">
                  <c:v>Democrats</c:v>
                </c:pt>
              </c:strCache>
            </c:strRef>
          </c:cat>
          <c:val>
            <c:numRef>
              <c:f>Sheet1!$C$2:$C$4</c:f>
              <c:numCache>
                <c:formatCode>0%</c:formatCode>
                <c:ptCount val="3"/>
                <c:pt idx="0">
                  <c:v>-0.59</c:v>
                </c:pt>
                <c:pt idx="1">
                  <c:v>-0.47</c:v>
                </c:pt>
                <c:pt idx="2">
                  <c:v>-0.28999999999999998</c:v>
                </c:pt>
              </c:numCache>
            </c:numRef>
          </c:val>
          <c:extLst>
            <c:ext xmlns:c16="http://schemas.microsoft.com/office/drawing/2014/chart" uri="{C3380CC4-5D6E-409C-BE32-E72D297353CC}">
              <c16:uniqueId val="{00000001-3DC6-44D8-9EF2-6BE165DD57F5}"/>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BC-477B-A15D-B4232ED66652}"/>
                </c:ext>
              </c:extLst>
            </c:dLbl>
            <c:dLbl>
              <c:idx val="1"/>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BC-477B-A15D-B4232ED66652}"/>
                </c:ext>
              </c:extLst>
            </c:dLbl>
            <c:dLbl>
              <c:idx val="2"/>
              <c:tx>
                <c:rich>
                  <a:bodyPr/>
                  <a:lstStyle/>
                  <a:p>
                    <a:r>
                      <a:rPr lang="en-US"/>
                      <a:t>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BC-477B-A15D-B4232ED6665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Republicans</c:v>
                </c:pt>
                <c:pt idx="1">
                  <c:v>Independents</c:v>
                </c:pt>
                <c:pt idx="2">
                  <c:v>Democrats</c:v>
                </c:pt>
              </c:strCache>
            </c:strRef>
          </c:cat>
          <c:val>
            <c:numRef>
              <c:f>Sheet1!$D$2:$D$4</c:f>
              <c:numCache>
                <c:formatCode>0%</c:formatCode>
                <c:ptCount val="3"/>
                <c:pt idx="0">
                  <c:v>-0.08</c:v>
                </c:pt>
                <c:pt idx="1">
                  <c:v>-0.05</c:v>
                </c:pt>
                <c:pt idx="2">
                  <c:v>-0.02</c:v>
                </c:pt>
              </c:numCache>
            </c:numRef>
          </c:val>
          <c:extLst>
            <c:ext xmlns:c16="http://schemas.microsoft.com/office/drawing/2014/chart" uri="{C3380CC4-5D6E-409C-BE32-E72D297353CC}">
              <c16:uniqueId val="{00000002-3DC6-44D8-9EF2-6BE165DD57F5}"/>
            </c:ext>
          </c:extLst>
        </c:ser>
        <c:ser>
          <c:idx val="3"/>
          <c:order val="3"/>
          <c:tx>
            <c:strRef>
              <c:f>Sheet1!$E$1</c:f>
              <c:strCache>
                <c:ptCount val="1"/>
                <c:pt idx="0">
                  <c:v>More opposed</c:v>
                </c:pt>
              </c:strCache>
            </c:strRef>
          </c:tx>
          <c:spPr>
            <a:solidFill>
              <a:srgbClr val="C00000"/>
            </a:solidFill>
            <a:ln>
              <a:noFill/>
            </a:ln>
            <a:effectLst/>
          </c:spPr>
          <c:invertIfNegative val="0"/>
          <c:dLbls>
            <c:dLbl>
              <c:idx val="0"/>
              <c:layout>
                <c:manualLayout>
                  <c:x val="-4.9450549450549497E-2"/>
                  <c:y val="0"/>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BC-477B-A15D-B4232ED66652}"/>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Republicans</c:v>
                </c:pt>
                <c:pt idx="1">
                  <c:v>Independents</c:v>
                </c:pt>
                <c:pt idx="2">
                  <c:v>Democrats</c:v>
                </c:pt>
              </c:strCache>
            </c:strRef>
          </c:cat>
          <c:val>
            <c:numRef>
              <c:f>Sheet1!$E$2:$E$4</c:f>
              <c:numCache>
                <c:formatCode>0%</c:formatCode>
                <c:ptCount val="3"/>
                <c:pt idx="0">
                  <c:v>-0.09</c:v>
                </c:pt>
                <c:pt idx="1">
                  <c:v>-0.36</c:v>
                </c:pt>
                <c:pt idx="2">
                  <c:v>-0.67</c:v>
                </c:pt>
              </c:numCache>
            </c:numRef>
          </c:val>
          <c:extLst>
            <c:ext xmlns:c16="http://schemas.microsoft.com/office/drawing/2014/chart" uri="{C3380CC4-5D6E-409C-BE32-E72D297353CC}">
              <c16:uniqueId val="{00000003-3DC6-44D8-9EF2-6BE165DD57F5}"/>
            </c:ext>
          </c:extLst>
        </c:ser>
        <c:dLbls>
          <c:showLegendKey val="0"/>
          <c:showVal val="0"/>
          <c:showCatName val="0"/>
          <c:showSerName val="0"/>
          <c:showPercent val="0"/>
          <c:showBubbleSize val="0"/>
        </c:dLbls>
        <c:gapWidth val="100"/>
        <c:overlap val="100"/>
        <c:axId val="2137529832"/>
        <c:axId val="2137521400"/>
      </c:barChart>
      <c:catAx>
        <c:axId val="2137529832"/>
        <c:scaling>
          <c:orientation val="maxMin"/>
        </c:scaling>
        <c:delete val="0"/>
        <c:axPos val="l"/>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521400"/>
        <c:crosses val="autoZero"/>
        <c:auto val="1"/>
        <c:lblAlgn val="ctr"/>
        <c:lblOffset val="100"/>
        <c:noMultiLvlLbl val="0"/>
      </c:catAx>
      <c:valAx>
        <c:axId val="2137521400"/>
        <c:scaling>
          <c:orientation val="minMax"/>
        </c:scaling>
        <c:delete val="1"/>
        <c:axPos val="t"/>
        <c:numFmt formatCode="0%" sourceLinked="1"/>
        <c:majorTickMark val="none"/>
        <c:minorTickMark val="none"/>
        <c:tickLblPos val="nextTo"/>
        <c:crossAx val="21375298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tx>
            <c:strRef>
              <c:f>Sheet1!$B$1</c:f>
              <c:strCache>
                <c:ptCount val="1"/>
                <c:pt idx="0">
                  <c:v>Sales</c:v>
                </c:pt>
              </c:strCache>
            </c:strRef>
          </c:tx>
          <c:dPt>
            <c:idx val="0"/>
            <c:bubble3D val="0"/>
            <c:spPr>
              <a:solidFill>
                <a:schemeClr val="accent3"/>
              </a:solidFill>
              <a:ln w="19050">
                <a:solidFill>
                  <a:schemeClr val="lt1"/>
                </a:solidFill>
              </a:ln>
              <a:effectLst/>
            </c:spPr>
            <c:extLst>
              <c:ext xmlns:c16="http://schemas.microsoft.com/office/drawing/2014/chart" uri="{C3380CC4-5D6E-409C-BE32-E72D297353CC}">
                <c16:uniqueId val="{00000001-9C67-4189-A1D4-C6BA9406043B}"/>
              </c:ext>
            </c:extLst>
          </c:dPt>
          <c:dPt>
            <c:idx val="1"/>
            <c:bubble3D val="0"/>
            <c:spPr>
              <a:solidFill>
                <a:srgbClr val="C00000"/>
              </a:solidFill>
              <a:ln w="19050">
                <a:solidFill>
                  <a:schemeClr val="lt1"/>
                </a:solidFill>
              </a:ln>
              <a:effectLst/>
            </c:spPr>
            <c:extLst>
              <c:ext xmlns:c16="http://schemas.microsoft.com/office/drawing/2014/chart" uri="{C3380CC4-5D6E-409C-BE32-E72D297353CC}">
                <c16:uniqueId val="{00000002-9C67-4189-A1D4-C6BA9406043B}"/>
              </c:ext>
            </c:extLst>
          </c:dPt>
          <c:dPt>
            <c:idx val="2"/>
            <c:bubble3D val="0"/>
            <c:spPr>
              <a:solidFill>
                <a:schemeClr val="tx1">
                  <a:lumMod val="75000"/>
                  <a:lumOff val="25000"/>
                </a:schemeClr>
              </a:solidFill>
              <a:ln w="19050">
                <a:solidFill>
                  <a:schemeClr val="lt1"/>
                </a:solidFill>
              </a:ln>
              <a:effectLst/>
            </c:spPr>
            <c:extLst>
              <c:ext xmlns:c16="http://schemas.microsoft.com/office/drawing/2014/chart" uri="{C3380CC4-5D6E-409C-BE32-E72D297353CC}">
                <c16:uniqueId val="{00000003-9C67-4189-A1D4-C6BA9406043B}"/>
              </c:ext>
            </c:extLst>
          </c:dPt>
          <c:dPt>
            <c:idx val="3"/>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4-9C67-4189-A1D4-C6BA9406043B}"/>
              </c:ext>
            </c:extLst>
          </c:dPt>
          <c:dLbls>
            <c:dLbl>
              <c:idx val="1"/>
              <c:layout>
                <c:manualLayout>
                  <c:x val="-0.20120884221076299"/>
                  <c:y val="-0.137636705795873"/>
                </c:manualLayout>
              </c:layout>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2-9C67-4189-A1D4-C6BA9406043B}"/>
                </c:ext>
              </c:extLst>
            </c:dLbl>
            <c:dLbl>
              <c:idx val="2"/>
              <c:layout>
                <c:manualLayout>
                  <c:x val="1.27408750933621E-2"/>
                  <c:y val="3.3008346919826403E-2"/>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3-9C67-4189-A1D4-C6BA9406043B}"/>
                </c:ext>
              </c:extLst>
            </c:dLbl>
            <c:dLbl>
              <c:idx val="3"/>
              <c:layout>
                <c:manualLayout>
                  <c:x val="2.11725044087522E-2"/>
                  <c:y val="2.6620239525898801E-3"/>
                </c:manualLayout>
              </c:layout>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1"/>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C67-4189-A1D4-C6BA9406043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1"/>
            <c:showSerName val="0"/>
            <c:showPercent val="0"/>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Sheet1!$A$2:$A$5</c:f>
              <c:strCache>
                <c:ptCount val="4"/>
                <c:pt idx="0">
                  <c:v>More favorable</c:v>
                </c:pt>
                <c:pt idx="1">
                  <c:v>More opposed</c:v>
                </c:pt>
                <c:pt idx="2">
                  <c:v>Haven't heard enough / Mixed</c:v>
                </c:pt>
                <c:pt idx="3">
                  <c:v>Don't know / Refused</c:v>
                </c:pt>
              </c:strCache>
            </c:strRef>
          </c:cat>
          <c:val>
            <c:numRef>
              <c:f>Sheet1!$B$2:$B$5</c:f>
              <c:numCache>
                <c:formatCode>0%</c:formatCode>
                <c:ptCount val="4"/>
                <c:pt idx="0">
                  <c:v>0.13</c:v>
                </c:pt>
                <c:pt idx="1">
                  <c:v>0.36</c:v>
                </c:pt>
                <c:pt idx="2">
                  <c:v>0.46</c:v>
                </c:pt>
                <c:pt idx="3">
                  <c:v>0.05</c:v>
                </c:pt>
              </c:numCache>
            </c:numRef>
          </c:val>
          <c:extLst>
            <c:ext xmlns:c16="http://schemas.microsoft.com/office/drawing/2014/chart" uri="{C3380CC4-5D6E-409C-BE32-E72D297353CC}">
              <c16:uniqueId val="{00000000-9C67-4189-A1D4-C6BA9406043B}"/>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chemeClr val="accent3"/>
              </a:solidFill>
              <a:ln>
                <a:noFill/>
              </a:ln>
              <a:effectLst/>
            </c:spPr>
            <c:extLst>
              <c:ext xmlns:c16="http://schemas.microsoft.com/office/drawing/2014/chart" uri="{C3380CC4-5D6E-409C-BE32-E72D297353CC}">
                <c16:uniqueId val="{00000003-24AE-48F3-A9B1-EC288AACD46B}"/>
              </c:ext>
            </c:extLst>
          </c:dPt>
          <c:dPt>
            <c:idx val="1"/>
            <c:invertIfNegative val="0"/>
            <c:bubble3D val="0"/>
            <c:spPr>
              <a:solidFill>
                <a:srgbClr val="C00000"/>
              </a:solidFill>
              <a:ln>
                <a:noFill/>
              </a:ln>
              <a:effectLst/>
            </c:spPr>
            <c:extLst>
              <c:ext xmlns:c16="http://schemas.microsoft.com/office/drawing/2014/chart" uri="{C3380CC4-5D6E-409C-BE32-E72D297353CC}">
                <c16:uniqueId val="{00000004-24AE-48F3-A9B1-EC288AACD46B}"/>
              </c:ext>
            </c:extLst>
          </c:dPt>
          <c:dPt>
            <c:idx val="2"/>
            <c:invertIfNegative val="0"/>
            <c:bubble3D val="0"/>
            <c:spPr>
              <a:solidFill>
                <a:schemeClr val="tx1">
                  <a:lumMod val="75000"/>
                  <a:lumOff val="25000"/>
                </a:schemeClr>
              </a:solidFill>
              <a:ln>
                <a:noFill/>
              </a:ln>
              <a:effectLst/>
            </c:spPr>
            <c:extLst>
              <c:ext xmlns:c16="http://schemas.microsoft.com/office/drawing/2014/chart" uri="{C3380CC4-5D6E-409C-BE32-E72D297353CC}">
                <c16:uniqueId val="{00000005-24AE-48F3-A9B1-EC288AACD46B}"/>
              </c:ext>
            </c:extLst>
          </c:dPt>
          <c:dPt>
            <c:idx val="3"/>
            <c:invertIfNegative val="0"/>
            <c:bubble3D val="0"/>
            <c:spPr>
              <a:solidFill>
                <a:schemeClr val="bg1">
                  <a:lumMod val="50000"/>
                </a:schemeClr>
              </a:solidFill>
              <a:ln>
                <a:noFill/>
              </a:ln>
              <a:effectLst/>
            </c:spPr>
            <c:extLst>
              <c:ext xmlns:c16="http://schemas.microsoft.com/office/drawing/2014/chart" uri="{C3380CC4-5D6E-409C-BE32-E72D297353CC}">
                <c16:uniqueId val="{00000007-79AC-44DC-8F7D-42FC6C923ED1}"/>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Better off</c:v>
                </c:pt>
                <c:pt idx="1">
                  <c:v>Worse off</c:v>
                </c:pt>
                <c:pt idx="2">
                  <c:v>My situation will not change much</c:v>
                </c:pt>
                <c:pt idx="3">
                  <c:v>Haven't heard enough to say / Don't know / Refused</c:v>
                </c:pt>
              </c:strCache>
            </c:strRef>
          </c:cat>
          <c:val>
            <c:numRef>
              <c:f>Sheet1!$B$2:$B$5</c:f>
              <c:numCache>
                <c:formatCode>0%</c:formatCode>
                <c:ptCount val="4"/>
                <c:pt idx="0">
                  <c:v>0.14000000000000001</c:v>
                </c:pt>
                <c:pt idx="1">
                  <c:v>0.27</c:v>
                </c:pt>
                <c:pt idx="2">
                  <c:v>0.51</c:v>
                </c:pt>
                <c:pt idx="3">
                  <c:v>0.08</c:v>
                </c:pt>
              </c:numCache>
            </c:numRef>
          </c:val>
          <c:extLst>
            <c:ext xmlns:c16="http://schemas.microsoft.com/office/drawing/2014/chart" uri="{C3380CC4-5D6E-409C-BE32-E72D297353CC}">
              <c16:uniqueId val="{00000000-24AE-48F3-A9B1-EC288AACD46B}"/>
            </c:ext>
          </c:extLst>
        </c:ser>
        <c:dLbls>
          <c:showLegendKey val="0"/>
          <c:showVal val="0"/>
          <c:showCatName val="0"/>
          <c:showSerName val="0"/>
          <c:showPercent val="0"/>
          <c:showBubbleSize val="0"/>
        </c:dLbls>
        <c:gapWidth val="100"/>
        <c:axId val="2090864840"/>
        <c:axId val="2084246888"/>
      </c:barChart>
      <c:catAx>
        <c:axId val="20908648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4246888"/>
        <c:crosses val="autoZero"/>
        <c:auto val="1"/>
        <c:lblAlgn val="ctr"/>
        <c:lblOffset val="100"/>
        <c:noMultiLvlLbl val="0"/>
      </c:catAx>
      <c:valAx>
        <c:axId val="2084246888"/>
        <c:scaling>
          <c:orientation val="minMax"/>
        </c:scaling>
        <c:delete val="1"/>
        <c:axPos val="t"/>
        <c:numFmt formatCode="0%" sourceLinked="1"/>
        <c:majorTickMark val="none"/>
        <c:minorTickMark val="none"/>
        <c:tickLblPos val="nextTo"/>
        <c:crossAx val="20908648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voters</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Quickly approve the House bill so that President Trump can sign it into law</c:v>
                </c:pt>
                <c:pt idx="1">
                  <c:v>Drop the bill entirely and keep Obamacare as it is</c:v>
                </c:pt>
                <c:pt idx="2">
                  <c:v>Start from scratch and write a new bill</c:v>
                </c:pt>
              </c:strCache>
            </c:strRef>
          </c:cat>
          <c:val>
            <c:numRef>
              <c:f>Sheet1!$B$2:$B$4</c:f>
              <c:numCache>
                <c:formatCode>0%</c:formatCode>
                <c:ptCount val="3"/>
                <c:pt idx="0">
                  <c:v>0.25</c:v>
                </c:pt>
                <c:pt idx="1">
                  <c:v>0.26</c:v>
                </c:pt>
                <c:pt idx="2">
                  <c:v>0.36</c:v>
                </c:pt>
              </c:numCache>
            </c:numRef>
          </c:val>
          <c:extLst>
            <c:ext xmlns:c16="http://schemas.microsoft.com/office/drawing/2014/chart" uri="{C3380CC4-5D6E-409C-BE32-E72D297353CC}">
              <c16:uniqueId val="{00000000-506C-43BD-95D4-2947A211C438}"/>
            </c:ext>
          </c:extLst>
        </c:ser>
        <c:ser>
          <c:idx val="1"/>
          <c:order val="1"/>
          <c:tx>
            <c:strRef>
              <c:f>Sheet1!$C$1</c:f>
              <c:strCache>
                <c:ptCount val="1"/>
                <c:pt idx="0">
                  <c:v>Republicans</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Quickly approve the House bill so that President Trump can sign it into law</c:v>
                </c:pt>
                <c:pt idx="1">
                  <c:v>Drop the bill entirely and keep Obamacare as it is</c:v>
                </c:pt>
                <c:pt idx="2">
                  <c:v>Start from scratch and write a new bill</c:v>
                </c:pt>
              </c:strCache>
            </c:strRef>
          </c:cat>
          <c:val>
            <c:numRef>
              <c:f>Sheet1!$C$2:$C$4</c:f>
              <c:numCache>
                <c:formatCode>0%</c:formatCode>
                <c:ptCount val="3"/>
                <c:pt idx="0">
                  <c:v>0.54</c:v>
                </c:pt>
                <c:pt idx="1">
                  <c:v>0.05</c:v>
                </c:pt>
                <c:pt idx="2">
                  <c:v>0.26</c:v>
                </c:pt>
              </c:numCache>
            </c:numRef>
          </c:val>
          <c:extLst>
            <c:ext xmlns:c16="http://schemas.microsoft.com/office/drawing/2014/chart" uri="{C3380CC4-5D6E-409C-BE32-E72D297353CC}">
              <c16:uniqueId val="{00000001-506C-43BD-95D4-2947A211C438}"/>
            </c:ext>
          </c:extLst>
        </c:ser>
        <c:ser>
          <c:idx val="2"/>
          <c:order val="2"/>
          <c:tx>
            <c:strRef>
              <c:f>Sheet1!$D$1</c:f>
              <c:strCache>
                <c:ptCount val="1"/>
                <c:pt idx="0">
                  <c:v>Independents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Quickly approve the House bill so that President Trump can sign it into law</c:v>
                </c:pt>
                <c:pt idx="1">
                  <c:v>Drop the bill entirely and keep Obamacare as it is</c:v>
                </c:pt>
                <c:pt idx="2">
                  <c:v>Start from scratch and write a new bill</c:v>
                </c:pt>
              </c:strCache>
            </c:strRef>
          </c:cat>
          <c:val>
            <c:numRef>
              <c:f>Sheet1!$D$2:$D$4</c:f>
              <c:numCache>
                <c:formatCode>0%</c:formatCode>
                <c:ptCount val="3"/>
                <c:pt idx="0">
                  <c:v>0.19</c:v>
                </c:pt>
                <c:pt idx="1">
                  <c:v>0.21</c:v>
                </c:pt>
                <c:pt idx="2">
                  <c:v>0.47</c:v>
                </c:pt>
              </c:numCache>
            </c:numRef>
          </c:val>
          <c:extLst>
            <c:ext xmlns:c16="http://schemas.microsoft.com/office/drawing/2014/chart" uri="{C3380CC4-5D6E-409C-BE32-E72D297353CC}">
              <c16:uniqueId val="{00000002-506C-43BD-95D4-2947A211C438}"/>
            </c:ext>
          </c:extLst>
        </c:ser>
        <c:ser>
          <c:idx val="3"/>
          <c:order val="3"/>
          <c:tx>
            <c:strRef>
              <c:f>Sheet1!$E$1</c:f>
              <c:strCache>
                <c:ptCount val="1"/>
                <c:pt idx="0">
                  <c:v>Democrats</c:v>
                </c:pt>
              </c:strCache>
            </c:strRef>
          </c:tx>
          <c:spPr>
            <a:solidFill>
              <a:schemeClr val="accent3"/>
            </a:solidFill>
            <a:ln>
              <a:noFill/>
            </a:ln>
            <a:effectLst/>
          </c:spPr>
          <c:invertIfNegative val="0"/>
          <c:dLbls>
            <c:dLbl>
              <c:idx val="0"/>
              <c:layout>
                <c:manualLayout>
                  <c:x val="0"/>
                  <c:y val="2.0794457468624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11FF-4F36-8402-7F83E63B6F7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Quickly approve the House bill so that President Trump can sign it into law</c:v>
                </c:pt>
                <c:pt idx="1">
                  <c:v>Drop the bill entirely and keep Obamacare as it is</c:v>
                </c:pt>
                <c:pt idx="2">
                  <c:v>Start from scratch and write a new bill</c:v>
                </c:pt>
              </c:strCache>
            </c:strRef>
          </c:cat>
          <c:val>
            <c:numRef>
              <c:f>Sheet1!$E$2:$E$4</c:f>
              <c:numCache>
                <c:formatCode>0%</c:formatCode>
                <c:ptCount val="3"/>
                <c:pt idx="0">
                  <c:v>0.03</c:v>
                </c:pt>
                <c:pt idx="1">
                  <c:v>0.53</c:v>
                </c:pt>
                <c:pt idx="2">
                  <c:v>0.36</c:v>
                </c:pt>
              </c:numCache>
            </c:numRef>
          </c:val>
          <c:extLst>
            <c:ext xmlns:c16="http://schemas.microsoft.com/office/drawing/2014/chart" uri="{C3380CC4-5D6E-409C-BE32-E72D297353CC}">
              <c16:uniqueId val="{00000003-506C-43BD-95D4-2947A211C438}"/>
            </c:ext>
          </c:extLst>
        </c:ser>
        <c:dLbls>
          <c:showLegendKey val="0"/>
          <c:showVal val="0"/>
          <c:showCatName val="0"/>
          <c:showSerName val="0"/>
          <c:showPercent val="0"/>
          <c:showBubbleSize val="0"/>
        </c:dLbls>
        <c:gapWidth val="219"/>
        <c:overlap val="-27"/>
        <c:axId val="2084395592"/>
        <c:axId val="2084399208"/>
      </c:barChart>
      <c:catAx>
        <c:axId val="208439559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4399208"/>
        <c:crosses val="autoZero"/>
        <c:auto val="1"/>
        <c:lblAlgn val="ctr"/>
        <c:lblOffset val="100"/>
        <c:noMultiLvlLbl val="0"/>
      </c:catAx>
      <c:valAx>
        <c:axId val="2084399208"/>
        <c:scaling>
          <c:orientation val="minMax"/>
        </c:scaling>
        <c:delete val="1"/>
        <c:axPos val="l"/>
        <c:numFmt formatCode="0%" sourceLinked="1"/>
        <c:majorTickMark val="none"/>
        <c:minorTickMark val="none"/>
        <c:tickLblPos val="nextTo"/>
        <c:crossAx val="2084395592"/>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tx>
            <c:strRef>
              <c:f>Sheet1!$B$1</c:f>
              <c:strCache>
                <c:ptCount val="1"/>
                <c:pt idx="0">
                  <c:v>All voters</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Making health care coverage more affordable</c:v>
                </c:pt>
                <c:pt idx="1">
                  <c:v>Providing health care coverage to more people</c:v>
                </c:pt>
                <c:pt idx="2">
                  <c:v>Improving the quality of health care</c:v>
                </c:pt>
                <c:pt idx="3">
                  <c:v>All</c:v>
                </c:pt>
              </c:strCache>
            </c:strRef>
          </c:cat>
          <c:val>
            <c:numRef>
              <c:f>Sheet1!$B$2:$B$5</c:f>
              <c:numCache>
                <c:formatCode>0%</c:formatCode>
                <c:ptCount val="4"/>
                <c:pt idx="0">
                  <c:v>0.52</c:v>
                </c:pt>
                <c:pt idx="1">
                  <c:v>0.2</c:v>
                </c:pt>
                <c:pt idx="2">
                  <c:v>0.15</c:v>
                </c:pt>
                <c:pt idx="3">
                  <c:v>0.08</c:v>
                </c:pt>
              </c:numCache>
            </c:numRef>
          </c:val>
          <c:extLst>
            <c:ext xmlns:c16="http://schemas.microsoft.com/office/drawing/2014/chart" uri="{C3380CC4-5D6E-409C-BE32-E72D297353CC}">
              <c16:uniqueId val="{00000006-3168-4E59-9DE1-F50760B323CC}"/>
            </c:ext>
          </c:extLst>
        </c:ser>
        <c:ser>
          <c:idx val="1"/>
          <c:order val="1"/>
          <c:tx>
            <c:strRef>
              <c:f>Sheet1!$C$1</c:f>
              <c:strCache>
                <c:ptCount val="1"/>
                <c:pt idx="0">
                  <c:v>Republicans</c:v>
                </c:pt>
              </c:strCache>
            </c:strRef>
          </c:tx>
          <c:spPr>
            <a:solidFill>
              <a:srgbClr val="C00000"/>
            </a:solidFill>
            <a:ln>
              <a:noFill/>
            </a:ln>
            <a:effectLst/>
          </c:spPr>
          <c:invertIfNegative val="0"/>
          <c:dLbls>
            <c:dLbl>
              <c:idx val="1"/>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6185-4902-9E83-755377F7B847}"/>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Making health care coverage more affordable</c:v>
                </c:pt>
                <c:pt idx="1">
                  <c:v>Providing health care coverage to more people</c:v>
                </c:pt>
                <c:pt idx="2">
                  <c:v>Improving the quality of health care</c:v>
                </c:pt>
                <c:pt idx="3">
                  <c:v>All</c:v>
                </c:pt>
              </c:strCache>
            </c:strRef>
          </c:cat>
          <c:val>
            <c:numRef>
              <c:f>Sheet1!$C$2:$C$5</c:f>
              <c:numCache>
                <c:formatCode>0%</c:formatCode>
                <c:ptCount val="4"/>
                <c:pt idx="0">
                  <c:v>0.61</c:v>
                </c:pt>
                <c:pt idx="1">
                  <c:v>0.09</c:v>
                </c:pt>
                <c:pt idx="2">
                  <c:v>0.19</c:v>
                </c:pt>
                <c:pt idx="3">
                  <c:v>0.05</c:v>
                </c:pt>
              </c:numCache>
            </c:numRef>
          </c:val>
          <c:extLst>
            <c:ext xmlns:c16="http://schemas.microsoft.com/office/drawing/2014/chart" uri="{C3380CC4-5D6E-409C-BE32-E72D297353CC}">
              <c16:uniqueId val="{00000000-74AA-48D1-9707-ED6ADCCA90C8}"/>
            </c:ext>
          </c:extLst>
        </c:ser>
        <c:ser>
          <c:idx val="2"/>
          <c:order val="2"/>
          <c:tx>
            <c:strRef>
              <c:f>Sheet1!$D$1</c:f>
              <c:strCache>
                <c:ptCount val="1"/>
                <c:pt idx="0">
                  <c:v>Democrats</c:v>
                </c:pt>
              </c:strCache>
            </c:strRef>
          </c:tx>
          <c:spPr>
            <a:solidFill>
              <a:srgbClr val="297F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Making health care coverage more affordable</c:v>
                </c:pt>
                <c:pt idx="1">
                  <c:v>Providing health care coverage to more people</c:v>
                </c:pt>
                <c:pt idx="2">
                  <c:v>Improving the quality of health care</c:v>
                </c:pt>
                <c:pt idx="3">
                  <c:v>All</c:v>
                </c:pt>
              </c:strCache>
            </c:strRef>
          </c:cat>
          <c:val>
            <c:numRef>
              <c:f>Sheet1!$D$2:$D$5</c:f>
              <c:numCache>
                <c:formatCode>0%</c:formatCode>
                <c:ptCount val="4"/>
                <c:pt idx="0">
                  <c:v>0.46</c:v>
                </c:pt>
                <c:pt idx="1">
                  <c:v>0.28999999999999998</c:v>
                </c:pt>
                <c:pt idx="2">
                  <c:v>0.13</c:v>
                </c:pt>
                <c:pt idx="3">
                  <c:v>0.11</c:v>
                </c:pt>
              </c:numCache>
            </c:numRef>
          </c:val>
          <c:extLst>
            <c:ext xmlns:c16="http://schemas.microsoft.com/office/drawing/2014/chart" uri="{C3380CC4-5D6E-409C-BE32-E72D297353CC}">
              <c16:uniqueId val="{00000001-74AA-48D1-9707-ED6ADCCA90C8}"/>
            </c:ext>
          </c:extLst>
        </c:ser>
        <c:ser>
          <c:idx val="3"/>
          <c:order val="3"/>
          <c:tx>
            <c:strRef>
              <c:f>Sheet1!$E$1</c:f>
              <c:strCache>
                <c:ptCount val="1"/>
                <c:pt idx="0">
                  <c:v>Independents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Making health care coverage more affordable</c:v>
                </c:pt>
                <c:pt idx="1">
                  <c:v>Providing health care coverage to more people</c:v>
                </c:pt>
                <c:pt idx="2">
                  <c:v>Improving the quality of health care</c:v>
                </c:pt>
                <c:pt idx="3">
                  <c:v>All</c:v>
                </c:pt>
              </c:strCache>
            </c:strRef>
          </c:cat>
          <c:val>
            <c:numRef>
              <c:f>Sheet1!$E$2:$E$5</c:f>
              <c:numCache>
                <c:formatCode>0%</c:formatCode>
                <c:ptCount val="4"/>
                <c:pt idx="0">
                  <c:v>0.52</c:v>
                </c:pt>
                <c:pt idx="1">
                  <c:v>0.21</c:v>
                </c:pt>
                <c:pt idx="2">
                  <c:v>0.14000000000000001</c:v>
                </c:pt>
                <c:pt idx="3">
                  <c:v>0.06</c:v>
                </c:pt>
              </c:numCache>
            </c:numRef>
          </c:val>
          <c:extLst>
            <c:ext xmlns:c16="http://schemas.microsoft.com/office/drawing/2014/chart" uri="{C3380CC4-5D6E-409C-BE32-E72D297353CC}">
              <c16:uniqueId val="{00000006-0284-416C-8357-7E4F998566C0}"/>
            </c:ext>
          </c:extLst>
        </c:ser>
        <c:dLbls>
          <c:showLegendKey val="0"/>
          <c:showVal val="0"/>
          <c:showCatName val="0"/>
          <c:showSerName val="0"/>
          <c:showPercent val="0"/>
          <c:showBubbleSize val="0"/>
        </c:dLbls>
        <c:gapWidth val="219"/>
        <c:axId val="2036753944"/>
        <c:axId val="2083563512"/>
      </c:barChart>
      <c:catAx>
        <c:axId val="2036753944"/>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3563512"/>
        <c:crosses val="autoZero"/>
        <c:auto val="1"/>
        <c:lblAlgn val="ctr"/>
        <c:lblOffset val="100"/>
        <c:noMultiLvlLbl val="0"/>
      </c:catAx>
      <c:valAx>
        <c:axId val="2083563512"/>
        <c:scaling>
          <c:orientation val="minMax"/>
        </c:scaling>
        <c:delete val="1"/>
        <c:axPos val="t"/>
        <c:numFmt formatCode="0%" sourceLinked="1"/>
        <c:majorTickMark val="none"/>
        <c:minorTickMark val="none"/>
        <c:tickLblPos val="nextTo"/>
        <c:crossAx val="2036753944"/>
        <c:crosses val="autoZero"/>
        <c:crossBetween val="between"/>
      </c:valAx>
      <c:spPr>
        <a:noFill/>
        <a:ln w="25400">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92704495926115205"/>
        </c:manualLayout>
      </c:layout>
      <c:barChart>
        <c:barDir val="bar"/>
        <c:grouping val="stacked"/>
        <c:varyColors val="0"/>
        <c:ser>
          <c:idx val="0"/>
          <c:order val="0"/>
          <c:tx>
            <c:strRef>
              <c:f>Sheet1!$B$1</c:f>
              <c:strCache>
                <c:ptCount val="1"/>
                <c:pt idx="0">
                  <c:v>Somewhat agree</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Sheet1!$B$2:$B$5</c:f>
              <c:numCache>
                <c:formatCode>0%</c:formatCode>
                <c:ptCount val="4"/>
                <c:pt idx="0">
                  <c:v>0.11</c:v>
                </c:pt>
                <c:pt idx="1">
                  <c:v>0.14000000000000001</c:v>
                </c:pt>
                <c:pt idx="2">
                  <c:v>0.2</c:v>
                </c:pt>
                <c:pt idx="3">
                  <c:v>0.19</c:v>
                </c:pt>
              </c:numCache>
            </c:numRef>
          </c:val>
          <c:extLst>
            <c:ext xmlns:c16="http://schemas.microsoft.com/office/drawing/2014/chart" uri="{C3380CC4-5D6E-409C-BE32-E72D297353CC}">
              <c16:uniqueId val="{00000000-2FE7-414E-8D47-7435D05B65E6}"/>
            </c:ext>
          </c:extLst>
        </c:ser>
        <c:ser>
          <c:idx val="1"/>
          <c:order val="1"/>
          <c:tx>
            <c:strRef>
              <c:f>Sheet1!$C$1</c:f>
              <c:strCache>
                <c:ptCount val="1"/>
                <c:pt idx="0">
                  <c:v>Strongly agree</c:v>
                </c:pt>
              </c:strCache>
            </c:strRef>
          </c:tx>
          <c:spPr>
            <a:solidFill>
              <a:srgbClr val="297F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Sheet1!$C$2:$C$5</c:f>
              <c:numCache>
                <c:formatCode>0%</c:formatCode>
                <c:ptCount val="4"/>
                <c:pt idx="0">
                  <c:v>0.47</c:v>
                </c:pt>
                <c:pt idx="1">
                  <c:v>0.45</c:v>
                </c:pt>
                <c:pt idx="2">
                  <c:v>0.42</c:v>
                </c:pt>
                <c:pt idx="3">
                  <c:v>0.41</c:v>
                </c:pt>
              </c:numCache>
            </c:numRef>
          </c:val>
          <c:extLst>
            <c:ext xmlns:c16="http://schemas.microsoft.com/office/drawing/2014/chart" uri="{C3380CC4-5D6E-409C-BE32-E72D297353CC}">
              <c16:uniqueId val="{00000001-2FE7-414E-8D47-7435D05B65E6}"/>
            </c:ext>
          </c:extLst>
        </c:ser>
        <c:ser>
          <c:idx val="2"/>
          <c:order val="2"/>
          <c:tx>
            <c:strRef>
              <c:f>Sheet1!$D$1</c:f>
              <c:strCache>
                <c:ptCount val="1"/>
                <c:pt idx="0">
                  <c:v>Somewhat more likely oppose</c:v>
                </c:pt>
              </c:strCache>
            </c:strRef>
          </c:tx>
          <c:spPr>
            <a:solidFill>
              <a:srgbClr val="FF9797"/>
            </a:solidFill>
            <a:ln>
              <a:noFill/>
            </a:ln>
            <a:effectLst/>
          </c:spPr>
          <c:invertIfNegative val="0"/>
          <c:dLbls>
            <c:dLbl>
              <c:idx val="0"/>
              <c:layout>
                <c:manualLayout>
                  <c:x val="3.1334705480908802E-3"/>
                  <c:y val="-9.640992090521810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B64-4D17-B241-7E075298CB2E}"/>
                </c:ext>
              </c:extLst>
            </c:dLbl>
            <c:dLbl>
              <c:idx val="1"/>
              <c:layout>
                <c:manualLayout>
                  <c:x val="-5.7446296423814595E-17"/>
                  <c:y val="-9.6409920905218105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6B64-4D17-B241-7E075298CB2E}"/>
                </c:ext>
              </c:extLst>
            </c:dLbl>
            <c:dLbl>
              <c:idx val="2"/>
              <c:layout>
                <c:manualLayout>
                  <c:x val="3.1334705480908802E-3"/>
                  <c:y val="-9.3488408150514499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6B64-4D17-B241-7E075298CB2E}"/>
                </c:ext>
              </c:extLst>
            </c:dLbl>
            <c:dLbl>
              <c:idx val="3"/>
              <c:layout>
                <c:manualLayout>
                  <c:x val="9.4004116442726292E-3"/>
                  <c:y val="-9.3488408150514596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6B64-4D17-B241-7E075298CB2E}"/>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Sheet1!$D$2:$D$5</c:f>
              <c:numCache>
                <c:formatCode>0%</c:formatCode>
                <c:ptCount val="4"/>
                <c:pt idx="0">
                  <c:v>-0.05</c:v>
                </c:pt>
                <c:pt idx="1">
                  <c:v>-0.05</c:v>
                </c:pt>
                <c:pt idx="2">
                  <c:v>-7.0000000000000007E-2</c:v>
                </c:pt>
                <c:pt idx="3">
                  <c:v>-0.03</c:v>
                </c:pt>
              </c:numCache>
            </c:numRef>
          </c:val>
          <c:extLst>
            <c:ext xmlns:c16="http://schemas.microsoft.com/office/drawing/2014/chart" uri="{C3380CC4-5D6E-409C-BE32-E72D297353CC}">
              <c16:uniqueId val="{00000002-2FE7-414E-8D47-7435D05B65E6}"/>
            </c:ext>
          </c:extLst>
        </c:ser>
        <c:ser>
          <c:idx val="3"/>
          <c:order val="3"/>
          <c:tx>
            <c:strRef>
              <c:f>Sheet1!$E$1</c:f>
              <c:strCache>
                <c:ptCount val="1"/>
                <c:pt idx="0">
                  <c:v>Much more likely oppose</c:v>
                </c:pt>
              </c:strCache>
            </c:strRef>
          </c:tx>
          <c:spPr>
            <a:solidFill>
              <a:srgbClr val="C00000"/>
            </a:solidFill>
            <a:ln>
              <a:noFill/>
            </a:ln>
            <a:effectLst/>
          </c:spPr>
          <c:invertIfNegative val="0"/>
          <c:dLbls>
            <c:dLbl>
              <c:idx val="1"/>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15:spPr xmlns:c15="http://schemas.microsoft.com/office/drawing/2012/chart">
                    <a:prstGeom prst="rect">
                      <a:avLst/>
                    </a:prstGeom>
                  </c15:spPr>
                </c:ext>
                <c:ext xmlns:c16="http://schemas.microsoft.com/office/drawing/2014/chart" uri="{C3380CC4-5D6E-409C-BE32-E72D297353CC}">
                  <c16:uniqueId val="{00000000-BBF6-4D62-BB7E-0ECACCB1B320}"/>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Sheet1!$E$2:$E$5</c:f>
              <c:numCache>
                <c:formatCode>0%</c:formatCode>
                <c:ptCount val="4"/>
                <c:pt idx="0">
                  <c:v>-0.09</c:v>
                </c:pt>
                <c:pt idx="1">
                  <c:v>-0.11</c:v>
                </c:pt>
                <c:pt idx="2">
                  <c:v>-0.14000000000000001</c:v>
                </c:pt>
                <c:pt idx="3">
                  <c:v>-7.0000000000000007E-2</c:v>
                </c:pt>
              </c:numCache>
            </c:numRef>
          </c:val>
          <c:extLst>
            <c:ext xmlns:c16="http://schemas.microsoft.com/office/drawing/2014/chart" uri="{C3380CC4-5D6E-409C-BE32-E72D297353CC}">
              <c16:uniqueId val="{00000000-6821-4787-8F9E-67CD96DBBA53}"/>
            </c:ext>
          </c:extLst>
        </c:ser>
        <c:ser>
          <c:idx val="4"/>
          <c:order val="4"/>
          <c:tx>
            <c:strRef>
              <c:f>Sheet1!$F$1</c:f>
              <c:strCache>
                <c:ptCount val="1"/>
                <c:pt idx="0">
                  <c:v>Makes no difference / Not true2</c:v>
                </c:pt>
              </c:strCache>
            </c:strRef>
          </c:tx>
          <c:spPr>
            <a:solidFill>
              <a:schemeClr val="tx1">
                <a:lumMod val="75000"/>
                <a:lumOff val="25000"/>
              </a:schemeClr>
            </a:solidFill>
            <a:ln>
              <a:solidFill>
                <a:schemeClr val="bg1"/>
              </a:solidFill>
            </a:ln>
            <a:effectLst/>
          </c:spPr>
          <c:invertIfNegative val="0"/>
          <c:dLbls>
            <c:dLbl>
              <c:idx val="0"/>
              <c:tx>
                <c:rich>
                  <a:bodyPr/>
                  <a:lstStyle/>
                  <a:p>
                    <a:r>
                      <a:rPr lang="en-US" dirty="0"/>
                      <a:t>23%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B12-4E45-ADD6-D5A2D7F860E7}"/>
                </c:ext>
              </c:extLst>
            </c:dLbl>
            <c:dLbl>
              <c:idx val="1"/>
              <c:tx>
                <c:rich>
                  <a:bodyPr/>
                  <a:lstStyle/>
                  <a:p>
                    <a:r>
                      <a:rPr lang="en-US" dirty="0"/>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B12-4E45-ADD6-D5A2D7F860E7}"/>
                </c:ext>
              </c:extLst>
            </c:dLbl>
            <c:dLbl>
              <c:idx val="2"/>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B12-4E45-ADD6-D5A2D7F860E7}"/>
                </c:ext>
              </c:extLst>
            </c:dLbl>
            <c:dLbl>
              <c:idx val="3"/>
              <c:tx>
                <c:rich>
                  <a:bodyPr/>
                  <a:lstStyle/>
                  <a:p>
                    <a:r>
                      <a:rPr lang="en-US" dirty="0"/>
                      <a:t>26%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B12-4E45-ADD6-D5A2D7F860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Sheet1!$F$2:$F$5</c:f>
              <c:numCache>
                <c:formatCode>0%</c:formatCode>
                <c:ptCount val="4"/>
                <c:pt idx="0">
                  <c:v>-0.23</c:v>
                </c:pt>
                <c:pt idx="1">
                  <c:v>-0.21</c:v>
                </c:pt>
                <c:pt idx="2">
                  <c:v>-0.11</c:v>
                </c:pt>
                <c:pt idx="3">
                  <c:v>-0.26</c:v>
                </c:pt>
              </c:numCache>
            </c:numRef>
          </c:val>
          <c:extLst>
            <c:ext xmlns:c16="http://schemas.microsoft.com/office/drawing/2014/chart" uri="{C3380CC4-5D6E-409C-BE32-E72D297353CC}">
              <c16:uniqueId val="{00000000-E380-4D0D-BF4A-164DE758E837}"/>
            </c:ext>
          </c:extLst>
        </c:ser>
        <c:ser>
          <c:idx val="5"/>
          <c:order val="5"/>
          <c:tx>
            <c:strRef>
              <c:f>Sheet1!$G$1</c:f>
              <c:strCache>
                <c:ptCount val="1"/>
                <c:pt idx="0">
                  <c:v>Don't know / Refused2</c:v>
                </c:pt>
              </c:strCache>
            </c:strRef>
          </c:tx>
          <c:spPr>
            <a:solidFill>
              <a:schemeClr val="bg1">
                <a:lumMod val="50000"/>
              </a:schemeClr>
            </a:solidFill>
            <a:ln>
              <a:solidFill>
                <a:schemeClr val="bg1"/>
              </a:solidFill>
            </a:ln>
            <a:effectLst/>
          </c:spPr>
          <c:invertIfNegative val="0"/>
          <c:dLbls>
            <c:dLbl>
              <c:idx val="0"/>
              <c:tx>
                <c:rich>
                  <a:bodyPr/>
                  <a:lstStyle/>
                  <a:p>
                    <a:r>
                      <a:rPr lang="en-US"/>
                      <a:t>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B12-4E45-ADD6-D5A2D7F860E7}"/>
                </c:ext>
              </c:extLst>
            </c:dLbl>
            <c:dLbl>
              <c:idx val="1"/>
              <c:tx>
                <c:rich>
                  <a:bodyPr/>
                  <a:lstStyle/>
                  <a:p>
                    <a:r>
                      <a:rPr lang="en-US"/>
                      <a:t>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B12-4E45-ADD6-D5A2D7F860E7}"/>
                </c:ext>
              </c:extLst>
            </c:dLbl>
            <c:dLbl>
              <c:idx val="2"/>
              <c:tx>
                <c:rich>
                  <a:bodyPr/>
                  <a:lstStyle/>
                  <a:p>
                    <a:r>
                      <a:rPr lang="en-US"/>
                      <a:t>7%</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B12-4E45-ADD6-D5A2D7F860E7}"/>
                </c:ext>
              </c:extLst>
            </c:dLbl>
            <c:dLbl>
              <c:idx val="3"/>
              <c:tx>
                <c:rich>
                  <a:bodyPr/>
                  <a:lstStyle/>
                  <a:p>
                    <a:r>
                      <a:rPr lang="en-US"/>
                      <a:t>5%</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B12-4E45-ADD6-D5A2D7F860E7}"/>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Sheet1!$A$2:$A$5</c:f>
              <c:numCache>
                <c:formatCode>General</c:formatCode>
                <c:ptCount val="4"/>
              </c:numCache>
            </c:numRef>
          </c:cat>
          <c:val>
            <c:numRef>
              <c:f>Sheet1!$G$2:$G$5</c:f>
              <c:numCache>
                <c:formatCode>0%</c:formatCode>
                <c:ptCount val="4"/>
                <c:pt idx="0">
                  <c:v>-0.05</c:v>
                </c:pt>
                <c:pt idx="1">
                  <c:v>-0.05</c:v>
                </c:pt>
                <c:pt idx="2">
                  <c:v>-7.0000000000000007E-2</c:v>
                </c:pt>
                <c:pt idx="3">
                  <c:v>-0.05</c:v>
                </c:pt>
              </c:numCache>
            </c:numRef>
          </c:val>
          <c:extLst>
            <c:ext xmlns:c16="http://schemas.microsoft.com/office/drawing/2014/chart" uri="{C3380CC4-5D6E-409C-BE32-E72D297353CC}">
              <c16:uniqueId val="{00000000-8D74-414C-BDB3-6EAF0377893B}"/>
            </c:ext>
          </c:extLst>
        </c:ser>
        <c:dLbls>
          <c:showLegendKey val="0"/>
          <c:showVal val="0"/>
          <c:showCatName val="0"/>
          <c:showSerName val="0"/>
          <c:showPercent val="0"/>
          <c:showBubbleSize val="0"/>
        </c:dLbls>
        <c:gapWidth val="56"/>
        <c:overlap val="100"/>
        <c:axId val="2137036808"/>
        <c:axId val="2137030552"/>
      </c:barChart>
      <c:catAx>
        <c:axId val="213703680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7030552"/>
        <c:crosses val="autoZero"/>
        <c:auto val="1"/>
        <c:lblAlgn val="ctr"/>
        <c:lblOffset val="100"/>
        <c:noMultiLvlLbl val="0"/>
      </c:catAx>
      <c:valAx>
        <c:axId val="2137030552"/>
        <c:scaling>
          <c:orientation val="minMax"/>
          <c:max val="1.1000000000000001"/>
          <c:min val="-1"/>
        </c:scaling>
        <c:delete val="1"/>
        <c:axPos val="t"/>
        <c:numFmt formatCode="0%" sourceLinked="1"/>
        <c:majorTickMark val="out"/>
        <c:minorTickMark val="none"/>
        <c:tickLblPos val="nextTo"/>
        <c:crossAx val="213703680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89132079177234302"/>
        </c:manualLayout>
      </c:layout>
      <c:barChart>
        <c:barDir val="bar"/>
        <c:grouping val="stacked"/>
        <c:varyColors val="0"/>
        <c:ser>
          <c:idx val="0"/>
          <c:order val="0"/>
          <c:tx>
            <c:strRef>
              <c:f>Sheet1!$B$1</c:f>
              <c:strCache>
                <c:ptCount val="1"/>
                <c:pt idx="0">
                  <c:v>Much more likely support</c:v>
                </c:pt>
              </c:strCache>
            </c:strRef>
          </c:tx>
          <c:spPr>
            <a:solidFill>
              <a:schemeClr val="accent3"/>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General</c:formatCode>
                <c:ptCount val="10"/>
              </c:numCache>
            </c:numRef>
          </c:val>
          <c:extLst>
            <c:ext xmlns:c16="http://schemas.microsoft.com/office/drawing/2014/chart" uri="{C3380CC4-5D6E-409C-BE32-E72D297353CC}">
              <c16:uniqueId val="{00000000-441F-4D3B-A648-6EFB38B9B3C7}"/>
            </c:ext>
          </c:extLst>
        </c:ser>
        <c:ser>
          <c:idx val="1"/>
          <c:order val="1"/>
          <c:tx>
            <c:strRef>
              <c:f>Sheet1!$C$1</c:f>
              <c:strCache>
                <c:ptCount val="1"/>
                <c:pt idx="0">
                  <c:v>Somewhat more likely support</c:v>
                </c:pt>
              </c:strCache>
            </c:strRef>
          </c:tx>
          <c:spPr>
            <a:solidFill>
              <a:schemeClr val="bg2"/>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General</c:formatCode>
                <c:ptCount val="10"/>
              </c:numCache>
            </c:numRef>
          </c:val>
          <c:extLst>
            <c:ext xmlns:c16="http://schemas.microsoft.com/office/drawing/2014/chart" uri="{C3380CC4-5D6E-409C-BE32-E72D297353CC}">
              <c16:uniqueId val="{00000001-441F-4D3B-A648-6EFB38B9B3C7}"/>
            </c:ext>
          </c:extLst>
        </c:ser>
        <c:ser>
          <c:idx val="2"/>
          <c:order val="2"/>
          <c:tx>
            <c:strRef>
              <c:f>Sheet1!$D$1</c:f>
              <c:strCache>
                <c:ptCount val="1"/>
                <c:pt idx="0">
                  <c:v>Somewhat more likely oppose</c:v>
                </c:pt>
              </c:strCache>
            </c:strRef>
          </c:tx>
          <c:spPr>
            <a:solidFill>
              <a:srgbClr val="FF9797"/>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Sheet1!$D$2:$D$11</c:f>
              <c:numCache>
                <c:formatCode>General</c:formatCode>
                <c:ptCount val="10"/>
              </c:numCache>
            </c:numRef>
          </c:val>
          <c:extLst>
            <c:ext xmlns:c16="http://schemas.microsoft.com/office/drawing/2014/chart" uri="{C3380CC4-5D6E-409C-BE32-E72D297353CC}">
              <c16:uniqueId val="{00000002-441F-4D3B-A648-6EFB38B9B3C7}"/>
            </c:ext>
          </c:extLst>
        </c:ser>
        <c:ser>
          <c:idx val="3"/>
          <c:order val="3"/>
          <c:tx>
            <c:strRef>
              <c:f>Sheet1!$E$1</c:f>
              <c:strCache>
                <c:ptCount val="1"/>
                <c:pt idx="0">
                  <c:v>Much more likely oppose</c:v>
                </c:pt>
              </c:strCache>
            </c:strRef>
          </c:tx>
          <c:spPr>
            <a:solidFill>
              <a:srgbClr val="C00000"/>
            </a:solidFill>
            <a:ln>
              <a:noFill/>
            </a:ln>
            <a:effectLst/>
          </c:spPr>
          <c:invertIfNegative val="0"/>
          <c:dLbls>
            <c:spPr>
              <a:noFill/>
              <a:ln>
                <a:noFill/>
              </a:ln>
              <a:effectLst/>
            </c:spPr>
            <c:txPr>
              <a:bodyPr rot="0" spcFirstLastPara="1" vertOverflow="ellipsis" vert="horz" wrap="square" anchor="ctr" anchorCtr="1"/>
              <a:lstStyle/>
              <a:p>
                <a:pPr>
                  <a:defRPr sz="1050"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Sheet1!$E$2:$E$11</c:f>
              <c:numCache>
                <c:formatCode>General</c:formatCode>
                <c:ptCount val="10"/>
              </c:numCache>
            </c:numRef>
          </c:val>
          <c:extLst>
            <c:ext xmlns:c16="http://schemas.microsoft.com/office/drawing/2014/chart" uri="{C3380CC4-5D6E-409C-BE32-E72D297353CC}">
              <c16:uniqueId val="{00000003-441F-4D3B-A648-6EFB38B9B3C7}"/>
            </c:ext>
          </c:extLst>
        </c:ser>
        <c:ser>
          <c:idx val="4"/>
          <c:order val="4"/>
          <c:tx>
            <c:strRef>
              <c:f>Sheet1!$F$1</c:f>
              <c:strCache>
                <c:ptCount val="1"/>
                <c:pt idx="0">
                  <c:v>Statement not true</c:v>
                </c:pt>
              </c:strCache>
            </c:strRef>
          </c:tx>
          <c:spPr>
            <a:solidFill>
              <a:srgbClr val="404040"/>
            </a:solidFill>
            <a:ln>
              <a:noFill/>
            </a:ln>
            <a:effectLst/>
          </c:spPr>
          <c:invertIfNegative val="0"/>
          <c:cat>
            <c:numRef>
              <c:f>Sheet1!$A$2:$A$11</c:f>
              <c:numCache>
                <c:formatCode>General</c:formatCode>
                <c:ptCount val="10"/>
              </c:numCache>
            </c:numRef>
          </c:cat>
          <c:val>
            <c:numRef>
              <c:f>Sheet1!$F$2:$F$11</c:f>
              <c:numCache>
                <c:formatCode>General</c:formatCode>
                <c:ptCount val="10"/>
              </c:numCache>
            </c:numRef>
          </c:val>
          <c:extLst>
            <c:ext xmlns:c16="http://schemas.microsoft.com/office/drawing/2014/chart" uri="{C3380CC4-5D6E-409C-BE32-E72D297353CC}">
              <c16:uniqueId val="{00000000-64C0-4481-94B0-85868311C961}"/>
            </c:ext>
          </c:extLst>
        </c:ser>
        <c:ser>
          <c:idx val="5"/>
          <c:order val="5"/>
          <c:tx>
            <c:strRef>
              <c:f>Sheet1!$G$1</c:f>
              <c:strCache>
                <c:ptCount val="1"/>
                <c:pt idx="0">
                  <c:v>Don't know / Refused</c:v>
                </c:pt>
              </c:strCache>
            </c:strRef>
          </c:tx>
          <c:spPr>
            <a:solidFill>
              <a:schemeClr val="bg1">
                <a:lumMod val="65000"/>
              </a:schemeClr>
            </a:solidFill>
            <a:ln>
              <a:noFill/>
            </a:ln>
            <a:effectLst/>
          </c:spPr>
          <c:invertIfNegative val="0"/>
          <c:cat>
            <c:numRef>
              <c:f>Sheet1!$A$2:$A$11</c:f>
              <c:numCache>
                <c:formatCode>General</c:formatCode>
                <c:ptCount val="10"/>
              </c:numCache>
            </c:numRef>
          </c:cat>
          <c:val>
            <c:numRef>
              <c:f>Sheet1!$G$2:$G$11</c:f>
              <c:numCache>
                <c:formatCode>General</c:formatCode>
                <c:ptCount val="10"/>
              </c:numCache>
            </c:numRef>
          </c:val>
          <c:extLst>
            <c:ext xmlns:c16="http://schemas.microsoft.com/office/drawing/2014/chart" uri="{C3380CC4-5D6E-409C-BE32-E72D297353CC}">
              <c16:uniqueId val="{00000000-00F9-4288-A3F8-DEC01A86333E}"/>
            </c:ext>
          </c:extLst>
        </c:ser>
        <c:dLbls>
          <c:showLegendKey val="0"/>
          <c:showVal val="0"/>
          <c:showCatName val="0"/>
          <c:showSerName val="0"/>
          <c:showPercent val="0"/>
          <c:showBubbleSize val="0"/>
        </c:dLbls>
        <c:gapWidth val="56"/>
        <c:overlap val="100"/>
        <c:axId val="2140838328"/>
        <c:axId val="2140321640"/>
      </c:barChart>
      <c:catAx>
        <c:axId val="2140838328"/>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2140321640"/>
        <c:crosses val="autoZero"/>
        <c:auto val="1"/>
        <c:lblAlgn val="ctr"/>
        <c:lblOffset val="100"/>
        <c:noMultiLvlLbl val="0"/>
      </c:catAx>
      <c:valAx>
        <c:axId val="2140321640"/>
        <c:scaling>
          <c:orientation val="minMax"/>
        </c:scaling>
        <c:delete val="1"/>
        <c:axPos val="b"/>
        <c:numFmt formatCode="General" sourceLinked="1"/>
        <c:majorTickMark val="none"/>
        <c:minorTickMark val="none"/>
        <c:tickLblPos val="nextTo"/>
        <c:crossAx val="2140838328"/>
        <c:crosses val="autoZero"/>
        <c:crossBetween val="between"/>
      </c:valAx>
      <c:spPr>
        <a:noFill/>
        <a:ln>
          <a:noFill/>
        </a:ln>
        <a:effectLst/>
      </c:spPr>
    </c:plotArea>
    <c:legend>
      <c:legendPos val="b"/>
      <c:layout>
        <c:manualLayout>
          <c:xMode val="edge"/>
          <c:yMode val="edge"/>
          <c:x val="6.4763779527558601E-4"/>
          <c:y val="5.0401001948586599E-2"/>
          <c:w val="0.99935236220472401"/>
          <c:h val="0.94959899805141401"/>
        </c:manualLayout>
      </c:layout>
      <c:overlay val="0"/>
      <c:spPr>
        <a:noFill/>
        <a:ln>
          <a:noFill/>
        </a:ln>
        <a:effectLst/>
      </c:spPr>
      <c:txPr>
        <a:bodyPr rot="0" spcFirstLastPara="1" vertOverflow="ellipsis" vert="horz" wrap="square" anchor="ctr" anchorCtr="1"/>
        <a:lstStyle/>
        <a:p>
          <a:pPr>
            <a:defRPr sz="12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sz="1050"/>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567145449697897E-2"/>
          <c:w val="1"/>
          <c:h val="0.92704495926115205"/>
        </c:manualLayout>
      </c:layout>
      <c:barChart>
        <c:barDir val="bar"/>
        <c:grouping val="stacked"/>
        <c:varyColors val="0"/>
        <c:ser>
          <c:idx val="0"/>
          <c:order val="0"/>
          <c:tx>
            <c:strRef>
              <c:f>Sheet1!$B$1</c:f>
              <c:strCache>
                <c:ptCount val="1"/>
                <c:pt idx="0">
                  <c:v>Somewhat agree</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0.09</c:v>
                </c:pt>
                <c:pt idx="1">
                  <c:v>0.13</c:v>
                </c:pt>
                <c:pt idx="2">
                  <c:v>0.09</c:v>
                </c:pt>
                <c:pt idx="3">
                  <c:v>0.12</c:v>
                </c:pt>
                <c:pt idx="4">
                  <c:v>0.15</c:v>
                </c:pt>
              </c:numCache>
            </c:numRef>
          </c:val>
          <c:extLst>
            <c:ext xmlns:c16="http://schemas.microsoft.com/office/drawing/2014/chart" uri="{C3380CC4-5D6E-409C-BE32-E72D297353CC}">
              <c16:uniqueId val="{00000000-DF39-4674-9811-6BB3D9E8D476}"/>
            </c:ext>
          </c:extLst>
        </c:ser>
        <c:ser>
          <c:idx val="1"/>
          <c:order val="1"/>
          <c:tx>
            <c:strRef>
              <c:f>Sheet1!$C$1</c:f>
              <c:strCache>
                <c:ptCount val="1"/>
                <c:pt idx="0">
                  <c:v>Strongly agree</c:v>
                </c:pt>
              </c:strCache>
            </c:strRef>
          </c:tx>
          <c:spPr>
            <a:solidFill>
              <a:srgbClr val="297F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0%</c:formatCode>
                <c:ptCount val="5"/>
                <c:pt idx="0">
                  <c:v>0.39</c:v>
                </c:pt>
                <c:pt idx="1">
                  <c:v>0.34</c:v>
                </c:pt>
                <c:pt idx="2">
                  <c:v>0.33</c:v>
                </c:pt>
                <c:pt idx="3">
                  <c:v>0.32</c:v>
                </c:pt>
                <c:pt idx="4">
                  <c:v>0.3</c:v>
                </c:pt>
              </c:numCache>
            </c:numRef>
          </c:val>
          <c:extLst>
            <c:ext xmlns:c16="http://schemas.microsoft.com/office/drawing/2014/chart" uri="{C3380CC4-5D6E-409C-BE32-E72D297353CC}">
              <c16:uniqueId val="{00000001-DF39-4674-9811-6BB3D9E8D476}"/>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layout>
                <c:manualLayout>
                  <c:x val="-9.1895382372960994E-17"/>
                  <c:y val="-7.595933162229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solidFill>
                          <a:schemeClr val="tx1"/>
                        </a:solidFill>
                      </a:rPr>
                      <a:t>5%</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CA7-46D7-A5A2-D355D569422B}"/>
                </c:ext>
              </c:extLst>
            </c:dLbl>
            <c:dLbl>
              <c:idx val="1"/>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CA7-46D7-A5A2-D355D569422B}"/>
                </c:ext>
              </c:extLst>
            </c:dLbl>
            <c:dLbl>
              <c:idx val="2"/>
              <c:layout>
                <c:manualLayout>
                  <c:x val="-5.01253330670516E-3"/>
                  <c:y val="-7.3037818867589505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solidFill>
                          <a:schemeClr val="tx1"/>
                        </a:solidFill>
                      </a:rPr>
                      <a:t>4%</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7CA7-46D7-A5A2-D355D569422B}"/>
                </c:ext>
              </c:extLst>
            </c:dLbl>
            <c:dLbl>
              <c:idx val="3"/>
              <c:layout>
                <c:manualLayout>
                  <c:x val="1.00250666134101E-2"/>
                  <c:y val="-7.5959331622293097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solidFill>
                          <a:schemeClr val="tx1"/>
                        </a:solidFill>
                      </a:rPr>
                      <a:t>5%</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7CA7-46D7-A5A2-D355D569422B}"/>
                </c:ext>
              </c:extLst>
            </c:dLbl>
            <c:dLbl>
              <c:idx val="4"/>
              <c:tx>
                <c:rich>
                  <a:bodyPr/>
                  <a:lstStyle/>
                  <a:p>
                    <a:r>
                      <a:rPr lang="en-US"/>
                      <a:t>12%</a:t>
                    </a:r>
                    <a:endParaRPr lang="en-US" dirty="0"/>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CA7-46D7-A5A2-D355D569422B}"/>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Sheet1!$D$2:$D$6</c:f>
              <c:numCache>
                <c:formatCode>0%</c:formatCode>
                <c:ptCount val="5"/>
                <c:pt idx="0">
                  <c:v>-0.05</c:v>
                </c:pt>
                <c:pt idx="1">
                  <c:v>-0.12</c:v>
                </c:pt>
                <c:pt idx="2">
                  <c:v>-0.04</c:v>
                </c:pt>
                <c:pt idx="3">
                  <c:v>-0.05</c:v>
                </c:pt>
                <c:pt idx="4">
                  <c:v>-0.12</c:v>
                </c:pt>
              </c:numCache>
            </c:numRef>
          </c:val>
          <c:extLst>
            <c:ext xmlns:c16="http://schemas.microsoft.com/office/drawing/2014/chart" uri="{C3380CC4-5D6E-409C-BE32-E72D297353CC}">
              <c16:uniqueId val="{00000006-DF39-4674-9811-6BB3D9E8D476}"/>
            </c:ext>
          </c:extLst>
        </c:ser>
        <c:ser>
          <c:idx val="3"/>
          <c:order val="3"/>
          <c:tx>
            <c:strRef>
              <c:f>Sheet1!$E$1</c:f>
              <c:strCache>
                <c:ptCount val="1"/>
                <c:pt idx="0">
                  <c:v>Somewhat disagree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Sheet1!$E$2:$E$6</c:f>
              <c:numCache>
                <c:formatCode>0%</c:formatCode>
                <c:ptCount val="5"/>
                <c:pt idx="0">
                  <c:v>-0.09</c:v>
                </c:pt>
                <c:pt idx="1">
                  <c:v>-0.14000000000000001</c:v>
                </c:pt>
                <c:pt idx="2">
                  <c:v>-0.09</c:v>
                </c:pt>
                <c:pt idx="3">
                  <c:v>-0.13</c:v>
                </c:pt>
                <c:pt idx="4">
                  <c:v>-0.12</c:v>
                </c:pt>
              </c:numCache>
            </c:numRef>
          </c:val>
          <c:extLst>
            <c:ext xmlns:c16="http://schemas.microsoft.com/office/drawing/2014/chart" uri="{C3380CC4-5D6E-409C-BE32-E72D297353CC}">
              <c16:uniqueId val="{0000000C-DF39-4674-9811-6BB3D9E8D476}"/>
            </c:ext>
          </c:extLst>
        </c:ser>
        <c:ser>
          <c:idx val="4"/>
          <c:order val="4"/>
          <c:tx>
            <c:strRef>
              <c:f>Sheet1!$F$1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Sheet1!$F$2:$F$6</c:f>
              <c:numCache>
                <c:formatCode>0%</c:formatCode>
                <c:ptCount val="5"/>
                <c:pt idx="0">
                  <c:v>-0.38</c:v>
                </c:pt>
                <c:pt idx="1">
                  <c:v>-0.27</c:v>
                </c:pt>
                <c:pt idx="2">
                  <c:v>-0.46</c:v>
                </c:pt>
                <c:pt idx="3">
                  <c:v>-0.38</c:v>
                </c:pt>
                <c:pt idx="4">
                  <c:v>-0.31</c:v>
                </c:pt>
              </c:numCache>
            </c:numRef>
          </c:val>
          <c:extLst>
            <c:ext xmlns:c16="http://schemas.microsoft.com/office/drawing/2014/chart" uri="{C3380CC4-5D6E-409C-BE32-E72D297353CC}">
              <c16:uniqueId val="{0000000D-DF39-4674-9811-6BB3D9E8D476}"/>
            </c:ext>
          </c:extLst>
        </c:ser>
        <c:dLbls>
          <c:showLegendKey val="0"/>
          <c:showVal val="0"/>
          <c:showCatName val="0"/>
          <c:showSerName val="0"/>
          <c:showPercent val="0"/>
          <c:showBubbleSize val="0"/>
        </c:dLbls>
        <c:gapWidth val="75"/>
        <c:overlap val="100"/>
        <c:axId val="2141069176"/>
        <c:axId val="2141065576"/>
      </c:barChart>
      <c:catAx>
        <c:axId val="21410691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065576"/>
        <c:crosses val="autoZero"/>
        <c:auto val="1"/>
        <c:lblAlgn val="ctr"/>
        <c:lblOffset val="100"/>
        <c:noMultiLvlLbl val="0"/>
      </c:catAx>
      <c:valAx>
        <c:axId val="2141065576"/>
        <c:scaling>
          <c:orientation val="minMax"/>
          <c:max val="0.6"/>
          <c:min val="-1.5"/>
        </c:scaling>
        <c:delete val="1"/>
        <c:axPos val="t"/>
        <c:numFmt formatCode="0%" sourceLinked="1"/>
        <c:majorTickMark val="out"/>
        <c:minorTickMark val="none"/>
        <c:tickLblPos val="nextTo"/>
        <c:crossAx val="21410691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9401812538387396E-2"/>
          <c:y val="3.6208453909385499E-2"/>
          <c:w val="0.789593059390017"/>
          <c:h val="0.65484526678556498"/>
        </c:manualLayout>
      </c:layout>
      <c:barChart>
        <c:barDir val="col"/>
        <c:grouping val="stacked"/>
        <c:varyColors val="0"/>
        <c:ser>
          <c:idx val="0"/>
          <c:order val="0"/>
          <c:tx>
            <c:strRef>
              <c:f>Sheet1!$B$1</c:f>
              <c:strCache>
                <c:ptCount val="1"/>
                <c:pt idx="0">
                  <c:v>The Republicans' nominee</c:v>
                </c:pt>
              </c:strCache>
            </c:strRef>
          </c:tx>
          <c:spPr>
            <a:solidFill>
              <a:srgbClr val="C00000"/>
            </a:solidFill>
            <a:ln>
              <a:noFill/>
            </a:ln>
            <a:effectLst/>
          </c:spPr>
          <c:invertIfNegative val="0"/>
          <c:dPt>
            <c:idx val="0"/>
            <c:invertIfNegative val="0"/>
            <c:bubble3D val="0"/>
            <c:extLst>
              <c:ext xmlns:c16="http://schemas.microsoft.com/office/drawing/2014/chart" uri="{C3380CC4-5D6E-409C-BE32-E72D297353CC}">
                <c16:uniqueId val="{00000001-723D-49D6-992D-DABF8B1F2608}"/>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&lt;35</c:v>
                </c:pt>
                <c:pt idx="1">
                  <c:v>35-44</c:v>
                </c:pt>
                <c:pt idx="2">
                  <c:v>45-54</c:v>
                </c:pt>
                <c:pt idx="3">
                  <c:v>55-64</c:v>
                </c:pt>
                <c:pt idx="4">
                  <c:v>65+</c:v>
                </c:pt>
              </c:strCache>
            </c:strRef>
          </c:cat>
          <c:val>
            <c:numRef>
              <c:f>Sheet1!$B$2:$B$6</c:f>
              <c:numCache>
                <c:formatCode>0%</c:formatCode>
                <c:ptCount val="5"/>
                <c:pt idx="0">
                  <c:v>0.3</c:v>
                </c:pt>
                <c:pt idx="1">
                  <c:v>0.39</c:v>
                </c:pt>
                <c:pt idx="2">
                  <c:v>0.4</c:v>
                </c:pt>
                <c:pt idx="3">
                  <c:v>0.37</c:v>
                </c:pt>
                <c:pt idx="4">
                  <c:v>0.43</c:v>
                </c:pt>
              </c:numCache>
            </c:numRef>
          </c:val>
          <c:extLst>
            <c:ext xmlns:c16="http://schemas.microsoft.com/office/drawing/2014/chart" uri="{C3380CC4-5D6E-409C-BE32-E72D297353CC}">
              <c16:uniqueId val="{00000002-723D-49D6-992D-DABF8B1F2608}"/>
            </c:ext>
          </c:extLst>
        </c:ser>
        <c:ser>
          <c:idx val="1"/>
          <c:order val="1"/>
          <c:tx>
            <c:strRef>
              <c:f>Sheet1!$C$1</c:f>
              <c:strCache>
                <c:ptCount val="1"/>
                <c:pt idx="0">
                  <c:v>Undecided / Refused</c:v>
                </c:pt>
              </c:strCache>
            </c:strRef>
          </c:tx>
          <c:spPr>
            <a:solidFill>
              <a:schemeClr val="bg1">
                <a:lumMod val="50000"/>
              </a:schemeClr>
            </a:solidFill>
            <a:ln>
              <a:noFill/>
            </a:ln>
            <a:effectLst/>
          </c:spPr>
          <c:invertIfNegative val="0"/>
          <c:dLbls>
            <c:dLbl>
              <c:idx val="0"/>
              <c:tx>
                <c:rich>
                  <a:bodyPr/>
                  <a:lstStyle/>
                  <a:p>
                    <a:r>
                      <a:rPr lang="en-US"/>
                      <a:t>31%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A1F-44CA-A772-6A8BA126A8DF}"/>
                </c:ext>
              </c:extLst>
            </c:dLbl>
            <c:dLbl>
              <c:idx val="1"/>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A1F-44CA-A772-6A8BA126A8DF}"/>
                </c:ext>
              </c:extLst>
            </c:dLbl>
            <c:dLbl>
              <c:idx val="2"/>
              <c:tx>
                <c:rich>
                  <a:bodyPr/>
                  <a:lstStyle/>
                  <a:p>
                    <a:r>
                      <a:rPr lang="en-US"/>
                      <a:t>20%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A1F-44CA-A772-6A8BA126A8DF}"/>
                </c:ext>
              </c:extLst>
            </c:dLbl>
            <c:dLbl>
              <c:idx val="3"/>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1F-44CA-A772-6A8BA126A8DF}"/>
                </c:ext>
              </c:extLst>
            </c:dLbl>
            <c:dLbl>
              <c:idx val="4"/>
              <c:tx>
                <c:rich>
                  <a:bodyPr/>
                  <a:lstStyle/>
                  <a:p>
                    <a:r>
                      <a:rPr lang="en-US"/>
                      <a:t>21%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EA1F-44CA-A772-6A8BA126A8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&lt;35</c:v>
                </c:pt>
                <c:pt idx="1">
                  <c:v>35-44</c:v>
                </c:pt>
                <c:pt idx="2">
                  <c:v>45-54</c:v>
                </c:pt>
                <c:pt idx="3">
                  <c:v>55-64</c:v>
                </c:pt>
                <c:pt idx="4">
                  <c:v>65+</c:v>
                </c:pt>
              </c:strCache>
            </c:strRef>
          </c:cat>
          <c:val>
            <c:numRef>
              <c:f>Sheet1!$C$2:$C$6</c:f>
              <c:numCache>
                <c:formatCode>0%</c:formatCode>
                <c:ptCount val="5"/>
                <c:pt idx="0">
                  <c:v>-0.31</c:v>
                </c:pt>
                <c:pt idx="1">
                  <c:v>-0.21</c:v>
                </c:pt>
                <c:pt idx="2">
                  <c:v>-0.2</c:v>
                </c:pt>
                <c:pt idx="3">
                  <c:v>-0.21</c:v>
                </c:pt>
                <c:pt idx="4">
                  <c:v>-0.21</c:v>
                </c:pt>
              </c:numCache>
            </c:numRef>
          </c:val>
          <c:extLst>
            <c:ext xmlns:c16="http://schemas.microsoft.com/office/drawing/2014/chart" uri="{C3380CC4-5D6E-409C-BE32-E72D297353CC}">
              <c16:uniqueId val="{00000003-723D-49D6-992D-DABF8B1F2608}"/>
            </c:ext>
          </c:extLst>
        </c:ser>
        <c:ser>
          <c:idx val="2"/>
          <c:order val="2"/>
          <c:tx>
            <c:strRef>
              <c:f>Sheet1!$D$1</c:f>
              <c:strCache>
                <c:ptCount val="1"/>
                <c:pt idx="0">
                  <c:v>The Democrats' nominee</c:v>
                </c:pt>
              </c:strCache>
            </c:strRef>
          </c:tx>
          <c:spPr>
            <a:solidFill>
              <a:schemeClr val="accent3"/>
            </a:solidFill>
            <a:ln>
              <a:noFill/>
            </a:ln>
            <a:effectLst/>
          </c:spPr>
          <c:invertIfNegative val="0"/>
          <c:dLbls>
            <c:dLbl>
              <c:idx val="0"/>
              <c:tx>
                <c:rich>
                  <a:bodyPr/>
                  <a:lstStyle/>
                  <a:p>
                    <a:r>
                      <a:rPr lang="en-US"/>
                      <a:t>39%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723D-49D6-992D-DABF8B1F2608}"/>
                </c:ext>
              </c:extLst>
            </c:dLbl>
            <c:dLbl>
              <c:idx val="1"/>
              <c:tx>
                <c:rich>
                  <a:bodyPr/>
                  <a:lstStyle/>
                  <a:p>
                    <a:r>
                      <a:rPr lang="en-US"/>
                      <a:t>40%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1F-44CA-A772-6A8BA126A8DF}"/>
                </c:ext>
              </c:extLst>
            </c:dLbl>
            <c:dLbl>
              <c:idx val="2"/>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EA1F-44CA-A772-6A8BA126A8DF}"/>
                </c:ext>
              </c:extLst>
            </c:dLbl>
            <c:dLbl>
              <c:idx val="3"/>
              <c:tx>
                <c:rich>
                  <a:bodyPr/>
                  <a:lstStyle/>
                  <a:p>
                    <a:r>
                      <a:rPr lang="en-US"/>
                      <a:t>41%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EA1F-44CA-A772-6A8BA126A8DF}"/>
                </c:ext>
              </c:extLst>
            </c:dLbl>
            <c:dLbl>
              <c:idx val="4"/>
              <c:tx>
                <c:rich>
                  <a:bodyPr/>
                  <a:lstStyle/>
                  <a:p>
                    <a:r>
                      <a:rPr lang="en-US"/>
                      <a:t>37%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EA1F-44CA-A772-6A8BA126A8DF}"/>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&lt;35</c:v>
                </c:pt>
                <c:pt idx="1">
                  <c:v>35-44</c:v>
                </c:pt>
                <c:pt idx="2">
                  <c:v>45-54</c:v>
                </c:pt>
                <c:pt idx="3">
                  <c:v>55-64</c:v>
                </c:pt>
                <c:pt idx="4">
                  <c:v>65+</c:v>
                </c:pt>
              </c:strCache>
            </c:strRef>
          </c:cat>
          <c:val>
            <c:numRef>
              <c:f>Sheet1!$D$2:$D$6</c:f>
              <c:numCache>
                <c:formatCode>0%</c:formatCode>
                <c:ptCount val="5"/>
                <c:pt idx="0">
                  <c:v>-0.39</c:v>
                </c:pt>
                <c:pt idx="1">
                  <c:v>-0.4</c:v>
                </c:pt>
                <c:pt idx="2">
                  <c:v>-0.41</c:v>
                </c:pt>
                <c:pt idx="3">
                  <c:v>-0.41</c:v>
                </c:pt>
                <c:pt idx="4">
                  <c:v>-0.37</c:v>
                </c:pt>
              </c:numCache>
            </c:numRef>
          </c:val>
          <c:extLst>
            <c:ext xmlns:c16="http://schemas.microsoft.com/office/drawing/2014/chart" uri="{C3380CC4-5D6E-409C-BE32-E72D297353CC}">
              <c16:uniqueId val="{00000005-723D-49D6-992D-DABF8B1F2608}"/>
            </c:ext>
          </c:extLst>
        </c:ser>
        <c:dLbls>
          <c:showLegendKey val="0"/>
          <c:showVal val="0"/>
          <c:showCatName val="0"/>
          <c:showSerName val="0"/>
          <c:showPercent val="0"/>
          <c:showBubbleSize val="0"/>
        </c:dLbls>
        <c:gapWidth val="150"/>
        <c:overlap val="100"/>
        <c:axId val="-2126660792"/>
        <c:axId val="-2126657240"/>
      </c:barChart>
      <c:catAx>
        <c:axId val="-212666079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en-US"/>
          </a:p>
        </c:txPr>
        <c:crossAx val="-2126657240"/>
        <c:crosses val="autoZero"/>
        <c:auto val="1"/>
        <c:lblAlgn val="ctr"/>
        <c:lblOffset val="100"/>
        <c:noMultiLvlLbl val="0"/>
      </c:catAx>
      <c:valAx>
        <c:axId val="-2126657240"/>
        <c:scaling>
          <c:orientation val="minMax"/>
        </c:scaling>
        <c:delete val="1"/>
        <c:axPos val="l"/>
        <c:numFmt formatCode="0%" sourceLinked="1"/>
        <c:majorTickMark val="none"/>
        <c:minorTickMark val="none"/>
        <c:tickLblPos val="nextTo"/>
        <c:crossAx val="-212666079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89132079177234302"/>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General</c:formatCode>
                <c:ptCount val="10"/>
              </c:numCache>
            </c:numRef>
          </c:val>
          <c:extLst>
            <c:ext xmlns:c16="http://schemas.microsoft.com/office/drawing/2014/chart" uri="{C3380CC4-5D6E-409C-BE32-E72D297353CC}">
              <c16:uniqueId val="{00000000-B230-4C2A-A31D-099EFDE23819}"/>
            </c:ext>
          </c:extLst>
        </c:ser>
        <c:ser>
          <c:idx val="1"/>
          <c:order val="1"/>
          <c:tx>
            <c:strRef>
              <c:f>Sheet1!$C$1</c:f>
              <c:strCache>
                <c:ptCount val="1"/>
                <c:pt idx="0">
                  <c:v>Somewhat support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General</c:formatCode>
                <c:ptCount val="10"/>
              </c:numCache>
            </c:numRef>
          </c:val>
          <c:extLst>
            <c:ext xmlns:c16="http://schemas.microsoft.com/office/drawing/2014/chart" uri="{C3380CC4-5D6E-409C-BE32-E72D297353CC}">
              <c16:uniqueId val="{00000001-B230-4C2A-A31D-099EFDE23819}"/>
            </c:ext>
          </c:extLst>
        </c:ser>
        <c:ser>
          <c:idx val="2"/>
          <c:order val="2"/>
          <c:tx>
            <c:strRef>
              <c:f>Sheet1!$D$1</c:f>
              <c:strCache>
                <c:ptCount val="1"/>
                <c:pt idx="0">
                  <c:v>Don't know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Sheet1!$D$2:$D$11</c:f>
              <c:numCache>
                <c:formatCode>General</c:formatCode>
                <c:ptCount val="10"/>
              </c:numCache>
            </c:numRef>
          </c:val>
          <c:extLst>
            <c:ext xmlns:c16="http://schemas.microsoft.com/office/drawing/2014/chart" uri="{C3380CC4-5D6E-409C-BE32-E72D297353CC}">
              <c16:uniqueId val="{00000002-B230-4C2A-A31D-099EFDE23819}"/>
            </c:ext>
          </c:extLst>
        </c:ser>
        <c:ser>
          <c:idx val="3"/>
          <c:order val="3"/>
          <c:tx>
            <c:strRef>
              <c:f>Sheet1!$E$1</c:f>
              <c:strCache>
                <c:ptCount val="1"/>
                <c:pt idx="0">
                  <c:v>Not very important</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Sheet1!$E$2:$E$11</c:f>
              <c:numCache>
                <c:formatCode>General</c:formatCode>
                <c:ptCount val="10"/>
              </c:numCache>
            </c:numRef>
          </c:val>
          <c:extLst>
            <c:ext xmlns:c16="http://schemas.microsoft.com/office/drawing/2014/chart" uri="{C3380CC4-5D6E-409C-BE32-E72D297353CC}">
              <c16:uniqueId val="{00000003-B230-4C2A-A31D-099EFDE23819}"/>
            </c:ext>
          </c:extLst>
        </c:ser>
        <c:ser>
          <c:idx val="4"/>
          <c:order val="4"/>
          <c:tx>
            <c:strRef>
              <c:f>Sheet1!$F$1</c:f>
              <c:strCache>
                <c:ptCount val="1"/>
                <c:pt idx="0">
                  <c:v>Not at all important</c:v>
                </c:pt>
              </c:strCache>
            </c:strRef>
          </c:tx>
          <c:spPr>
            <a:solidFill>
              <a:srgbClr val="C00000"/>
            </a:solidFill>
            <a:ln>
              <a:noFill/>
            </a:ln>
            <a:effectLst/>
          </c:spPr>
          <c:invertIfNegative val="0"/>
          <c:cat>
            <c:numRef>
              <c:f>Sheet1!$A$2:$A$11</c:f>
              <c:numCache>
                <c:formatCode>General</c:formatCode>
                <c:ptCount val="10"/>
              </c:numCache>
            </c:numRef>
          </c:cat>
          <c:val>
            <c:numRef>
              <c:f>Sheet1!$F$2:$F$11</c:f>
              <c:numCache>
                <c:formatCode>General</c:formatCode>
                <c:ptCount val="10"/>
              </c:numCache>
            </c:numRef>
          </c:val>
          <c:extLst>
            <c:ext xmlns:c16="http://schemas.microsoft.com/office/drawing/2014/chart" uri="{C3380CC4-5D6E-409C-BE32-E72D297353CC}">
              <c16:uniqueId val="{00000004-B230-4C2A-A31D-099EFDE23819}"/>
            </c:ext>
          </c:extLst>
        </c:ser>
        <c:dLbls>
          <c:showLegendKey val="0"/>
          <c:showVal val="0"/>
          <c:showCatName val="0"/>
          <c:showSerName val="0"/>
          <c:showPercent val="0"/>
          <c:showBubbleSize val="0"/>
        </c:dLbls>
        <c:gapWidth val="56"/>
        <c:overlap val="100"/>
        <c:axId val="2141013512"/>
        <c:axId val="2141010472"/>
      </c:barChart>
      <c:catAx>
        <c:axId val="214101351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1010472"/>
        <c:crosses val="autoZero"/>
        <c:auto val="1"/>
        <c:lblAlgn val="ctr"/>
        <c:lblOffset val="100"/>
        <c:noMultiLvlLbl val="0"/>
      </c:catAx>
      <c:valAx>
        <c:axId val="2141010472"/>
        <c:scaling>
          <c:orientation val="minMax"/>
        </c:scaling>
        <c:delete val="1"/>
        <c:axPos val="b"/>
        <c:numFmt formatCode="General" sourceLinked="1"/>
        <c:majorTickMark val="none"/>
        <c:minorTickMark val="none"/>
        <c:tickLblPos val="nextTo"/>
        <c:crossAx val="21410135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5643-4D5E-A568-E1C9D33C488E}"/>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5643-4D5E-A568-E1C9D33C488E}"/>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5643-4D5E-A568-E1C9D33C488E}"/>
            </c:ext>
          </c:extLst>
        </c:ser>
        <c:ser>
          <c:idx val="3"/>
          <c:order val="3"/>
          <c:tx>
            <c:strRef>
              <c:f>Sheet1!$E$1</c:f>
              <c:strCache>
                <c:ptCount val="1"/>
                <c:pt idx="0">
                  <c:v>Somewhat oppose</c:v>
                </c:pt>
              </c:strCache>
            </c:strRef>
          </c:tx>
          <c:spPr>
            <a:solidFill>
              <a:srgbClr val="FF7171"/>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5643-4D5E-A568-E1C9D33C488E}"/>
            </c:ext>
          </c:extLst>
        </c:ser>
        <c:ser>
          <c:idx val="4"/>
          <c:order val="4"/>
          <c:tx>
            <c:strRef>
              <c:f>Sheet1!$F$1</c:f>
              <c:strCache>
                <c:ptCount val="1"/>
                <c:pt idx="0">
                  <c:v>Strongly oppose</c:v>
                </c:pt>
              </c:strCache>
            </c:strRef>
          </c:tx>
          <c:spPr>
            <a:solidFill>
              <a:srgbClr val="C00000"/>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643-4D5E-A568-E1C9D33C488E}"/>
            </c:ext>
          </c:extLst>
        </c:ser>
        <c:dLbls>
          <c:showLegendKey val="0"/>
          <c:showVal val="0"/>
          <c:showCatName val="0"/>
          <c:showSerName val="0"/>
          <c:showPercent val="0"/>
          <c:showBubbleSize val="0"/>
        </c:dLbls>
        <c:gapWidth val="75"/>
        <c:overlap val="100"/>
        <c:axId val="2140928936"/>
        <c:axId val="2140921880"/>
      </c:barChart>
      <c:catAx>
        <c:axId val="214092893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921880"/>
        <c:crosses val="autoZero"/>
        <c:auto val="1"/>
        <c:lblAlgn val="ctr"/>
        <c:lblOffset val="100"/>
        <c:noMultiLvlLbl val="0"/>
      </c:catAx>
      <c:valAx>
        <c:axId val="2140921880"/>
        <c:scaling>
          <c:orientation val="minMax"/>
          <c:max val="1.1000000000000001"/>
          <c:min val="-0.8"/>
        </c:scaling>
        <c:delete val="1"/>
        <c:axPos val="t"/>
        <c:numFmt formatCode="0%" sourceLinked="1"/>
        <c:majorTickMark val="out"/>
        <c:minorTickMark val="none"/>
        <c:tickLblPos val="nextTo"/>
        <c:crossAx val="214092893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89132079177234302"/>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General</c:formatCode>
                <c:ptCount val="10"/>
              </c:numCache>
            </c:numRef>
          </c:val>
          <c:extLst>
            <c:ext xmlns:c16="http://schemas.microsoft.com/office/drawing/2014/chart" uri="{C3380CC4-5D6E-409C-BE32-E72D297353CC}">
              <c16:uniqueId val="{00000000-B230-4C2A-A31D-099EFDE23819}"/>
            </c:ext>
          </c:extLst>
        </c:ser>
        <c:ser>
          <c:idx val="1"/>
          <c:order val="1"/>
          <c:tx>
            <c:strRef>
              <c:f>Sheet1!$C$1</c:f>
              <c:strCache>
                <c:ptCount val="1"/>
                <c:pt idx="0">
                  <c:v>Somewhat support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General</c:formatCode>
                <c:ptCount val="10"/>
              </c:numCache>
            </c:numRef>
          </c:val>
          <c:extLst>
            <c:ext xmlns:c16="http://schemas.microsoft.com/office/drawing/2014/chart" uri="{C3380CC4-5D6E-409C-BE32-E72D297353CC}">
              <c16:uniqueId val="{00000001-B230-4C2A-A31D-099EFDE23819}"/>
            </c:ext>
          </c:extLst>
        </c:ser>
        <c:ser>
          <c:idx val="2"/>
          <c:order val="2"/>
          <c:tx>
            <c:strRef>
              <c:f>Sheet1!$D$1</c:f>
              <c:strCache>
                <c:ptCount val="1"/>
                <c:pt idx="0">
                  <c:v>Don't know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Sheet1!$D$2:$D$11</c:f>
              <c:numCache>
                <c:formatCode>General</c:formatCode>
                <c:ptCount val="10"/>
              </c:numCache>
            </c:numRef>
          </c:val>
          <c:extLst>
            <c:ext xmlns:c16="http://schemas.microsoft.com/office/drawing/2014/chart" uri="{C3380CC4-5D6E-409C-BE32-E72D297353CC}">
              <c16:uniqueId val="{00000002-B230-4C2A-A31D-099EFDE23819}"/>
            </c:ext>
          </c:extLst>
        </c:ser>
        <c:ser>
          <c:idx val="3"/>
          <c:order val="3"/>
          <c:tx>
            <c:strRef>
              <c:f>Sheet1!$E$1</c:f>
              <c:strCache>
                <c:ptCount val="1"/>
                <c:pt idx="0">
                  <c:v>Not very important</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Sheet1!$E$2:$E$11</c:f>
              <c:numCache>
                <c:formatCode>General</c:formatCode>
                <c:ptCount val="10"/>
              </c:numCache>
            </c:numRef>
          </c:val>
          <c:extLst>
            <c:ext xmlns:c16="http://schemas.microsoft.com/office/drawing/2014/chart" uri="{C3380CC4-5D6E-409C-BE32-E72D297353CC}">
              <c16:uniqueId val="{00000003-B230-4C2A-A31D-099EFDE23819}"/>
            </c:ext>
          </c:extLst>
        </c:ser>
        <c:ser>
          <c:idx val="4"/>
          <c:order val="4"/>
          <c:tx>
            <c:strRef>
              <c:f>Sheet1!$F$1</c:f>
              <c:strCache>
                <c:ptCount val="1"/>
                <c:pt idx="0">
                  <c:v>Not at all important</c:v>
                </c:pt>
              </c:strCache>
            </c:strRef>
          </c:tx>
          <c:spPr>
            <a:solidFill>
              <a:srgbClr val="C00000"/>
            </a:solidFill>
            <a:ln>
              <a:noFill/>
            </a:ln>
            <a:effectLst/>
          </c:spPr>
          <c:invertIfNegative val="0"/>
          <c:cat>
            <c:numRef>
              <c:f>Sheet1!$A$2:$A$11</c:f>
              <c:numCache>
                <c:formatCode>General</c:formatCode>
                <c:ptCount val="10"/>
              </c:numCache>
            </c:numRef>
          </c:cat>
          <c:val>
            <c:numRef>
              <c:f>Sheet1!$F$2:$F$11</c:f>
              <c:numCache>
                <c:formatCode>General</c:formatCode>
                <c:ptCount val="10"/>
              </c:numCache>
            </c:numRef>
          </c:val>
          <c:extLst>
            <c:ext xmlns:c16="http://schemas.microsoft.com/office/drawing/2014/chart" uri="{C3380CC4-5D6E-409C-BE32-E72D297353CC}">
              <c16:uniqueId val="{00000004-B230-4C2A-A31D-099EFDE23819}"/>
            </c:ext>
          </c:extLst>
        </c:ser>
        <c:dLbls>
          <c:showLegendKey val="0"/>
          <c:showVal val="0"/>
          <c:showCatName val="0"/>
          <c:showSerName val="0"/>
          <c:showPercent val="0"/>
          <c:showBubbleSize val="0"/>
        </c:dLbls>
        <c:gapWidth val="56"/>
        <c:overlap val="100"/>
        <c:axId val="2140802552"/>
        <c:axId val="2140791176"/>
      </c:barChart>
      <c:catAx>
        <c:axId val="2140802552"/>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791176"/>
        <c:crosses val="autoZero"/>
        <c:auto val="1"/>
        <c:lblAlgn val="ctr"/>
        <c:lblOffset val="100"/>
        <c:noMultiLvlLbl val="0"/>
      </c:catAx>
      <c:valAx>
        <c:axId val="2140791176"/>
        <c:scaling>
          <c:orientation val="minMax"/>
        </c:scaling>
        <c:delete val="1"/>
        <c:axPos val="b"/>
        <c:numFmt formatCode="General" sourceLinked="1"/>
        <c:majorTickMark val="none"/>
        <c:minorTickMark val="none"/>
        <c:tickLblPos val="nextTo"/>
        <c:crossAx val="21408025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5724167488808398E-2"/>
          <c:w val="1"/>
          <c:h val="0.92704495926115205"/>
        </c:manualLayout>
      </c:layout>
      <c:barChart>
        <c:barDir val="bar"/>
        <c:grouping val="stacked"/>
        <c:varyColors val="0"/>
        <c:ser>
          <c:idx val="0"/>
          <c:order val="0"/>
          <c:tx>
            <c:strRef>
              <c:f>Sheet1!$B$1</c:f>
              <c:strCache>
                <c:ptCount val="1"/>
                <c:pt idx="0">
                  <c:v>Somewhat agree</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0.15</c:v>
                </c:pt>
                <c:pt idx="1">
                  <c:v>0.18</c:v>
                </c:pt>
                <c:pt idx="2">
                  <c:v>0.12</c:v>
                </c:pt>
                <c:pt idx="3">
                  <c:v>0.15</c:v>
                </c:pt>
                <c:pt idx="4">
                  <c:v>0.12</c:v>
                </c:pt>
              </c:numCache>
            </c:numRef>
          </c:val>
          <c:extLst>
            <c:ext xmlns:c16="http://schemas.microsoft.com/office/drawing/2014/chart" uri="{C3380CC4-5D6E-409C-BE32-E72D297353CC}">
              <c16:uniqueId val="{00000000-DF39-4674-9811-6BB3D9E8D476}"/>
            </c:ext>
          </c:extLst>
        </c:ser>
        <c:ser>
          <c:idx val="1"/>
          <c:order val="1"/>
          <c:tx>
            <c:strRef>
              <c:f>Sheet1!$C$1</c:f>
              <c:strCache>
                <c:ptCount val="1"/>
                <c:pt idx="0">
                  <c:v>Strongly agree</c:v>
                </c:pt>
              </c:strCache>
            </c:strRef>
          </c:tx>
          <c:spPr>
            <a:solidFill>
              <a:srgbClr val="297F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0%</c:formatCode>
                <c:ptCount val="5"/>
                <c:pt idx="0">
                  <c:v>0.25</c:v>
                </c:pt>
                <c:pt idx="1">
                  <c:v>0.19</c:v>
                </c:pt>
                <c:pt idx="2">
                  <c:v>0.16</c:v>
                </c:pt>
                <c:pt idx="3">
                  <c:v>0.09</c:v>
                </c:pt>
                <c:pt idx="4">
                  <c:v>0.08</c:v>
                </c:pt>
              </c:numCache>
            </c:numRef>
          </c:val>
          <c:extLst>
            <c:ext xmlns:c16="http://schemas.microsoft.com/office/drawing/2014/chart" uri="{C3380CC4-5D6E-409C-BE32-E72D297353CC}">
              <c16:uniqueId val="{00000001-DF39-4674-9811-6BB3D9E8D476}"/>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layout>
                <c:manualLayout>
                  <c:x val="-2.5062666533526299E-3"/>
                  <c:y val="-7.595933162229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solidFill>
                          <a:schemeClr val="tx1"/>
                        </a:solidFill>
                      </a:rPr>
                      <a:t>7%</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E1B5-4775-BE01-1886064425CF}"/>
                </c:ext>
              </c:extLst>
            </c:dLbl>
            <c:dLbl>
              <c:idx val="1"/>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E1B5-4775-BE01-1886064425CF}"/>
                </c:ext>
              </c:extLst>
            </c:dLbl>
            <c:dLbl>
              <c:idx val="2"/>
              <c:layout>
                <c:manualLayout>
                  <c:x val="5.0125333067050698E-3"/>
                  <c:y val="-7.5959331622293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solidFill>
                          <a:schemeClr val="tx1"/>
                        </a:solidFill>
                      </a:rPr>
                      <a:t>8%</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E1B5-4775-BE01-1886064425CF}"/>
                </c:ext>
              </c:extLst>
            </c:dLbl>
            <c:dLbl>
              <c:idx val="3"/>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E1B5-4775-BE01-1886064425CF}"/>
                </c:ext>
              </c:extLst>
            </c:dLbl>
            <c:dLbl>
              <c:idx val="4"/>
              <c:layout>
                <c:manualLayout>
                  <c:x val="7.5187999600575201E-3"/>
                  <c:y val="-7.8880844376996606E-2"/>
                </c:manualLayout>
              </c:layout>
              <c:tx>
                <c:rich>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r>
                      <a:rPr lang="en-US" dirty="0">
                        <a:solidFill>
                          <a:schemeClr val="tx1"/>
                        </a:solidFill>
                      </a:rPr>
                      <a:t>5%</a:t>
                    </a:r>
                  </a:p>
                </c:rich>
              </c:tx>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E1B5-4775-BE01-1886064425C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Sheet1!$A$2:$A$6</c:f>
              <c:numCache>
                <c:formatCode>General</c:formatCode>
                <c:ptCount val="5"/>
              </c:numCache>
            </c:numRef>
          </c:cat>
          <c:val>
            <c:numRef>
              <c:f>Sheet1!$D$2:$D$6</c:f>
              <c:numCache>
                <c:formatCode>0%</c:formatCode>
                <c:ptCount val="5"/>
                <c:pt idx="0">
                  <c:v>-7.0000000000000007E-2</c:v>
                </c:pt>
                <c:pt idx="1">
                  <c:v>-7.0000000000000007E-2</c:v>
                </c:pt>
                <c:pt idx="2">
                  <c:v>-0.08</c:v>
                </c:pt>
                <c:pt idx="3">
                  <c:v>-0.08</c:v>
                </c:pt>
                <c:pt idx="4">
                  <c:v>-0.04</c:v>
                </c:pt>
              </c:numCache>
            </c:numRef>
          </c:val>
          <c:extLst>
            <c:ext xmlns:c16="http://schemas.microsoft.com/office/drawing/2014/chart" uri="{C3380CC4-5D6E-409C-BE32-E72D297353CC}">
              <c16:uniqueId val="{00000006-DF39-4674-9811-6BB3D9E8D476}"/>
            </c:ext>
          </c:extLst>
        </c:ser>
        <c:ser>
          <c:idx val="3"/>
          <c:order val="3"/>
          <c:tx>
            <c:strRef>
              <c:f>Sheet1!$E$1</c:f>
              <c:strCache>
                <c:ptCount val="1"/>
                <c:pt idx="0">
                  <c:v>Somewhat disagree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Sheet1!$E$2:$E$6</c:f>
              <c:numCache>
                <c:formatCode>0%</c:formatCode>
                <c:ptCount val="5"/>
                <c:pt idx="0">
                  <c:v>-0.09</c:v>
                </c:pt>
                <c:pt idx="1">
                  <c:v>-0.16</c:v>
                </c:pt>
                <c:pt idx="2">
                  <c:v>-0.11</c:v>
                </c:pt>
                <c:pt idx="3">
                  <c:v>-0.22</c:v>
                </c:pt>
                <c:pt idx="4">
                  <c:v>-0.14000000000000001</c:v>
                </c:pt>
              </c:numCache>
            </c:numRef>
          </c:val>
          <c:extLst>
            <c:ext xmlns:c16="http://schemas.microsoft.com/office/drawing/2014/chart" uri="{C3380CC4-5D6E-409C-BE32-E72D297353CC}">
              <c16:uniqueId val="{0000000C-DF39-4674-9811-6BB3D9E8D476}"/>
            </c:ext>
          </c:extLst>
        </c:ser>
        <c:ser>
          <c:idx val="4"/>
          <c:order val="4"/>
          <c:tx>
            <c:strRef>
              <c:f>Sheet1!$F$1</c:f>
              <c:strCache>
                <c:ptCount val="1"/>
                <c:pt idx="0">
                  <c:v>Strongly disagree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Sheet1!$F$2:$F$6</c:f>
              <c:numCache>
                <c:formatCode>0%</c:formatCode>
                <c:ptCount val="5"/>
                <c:pt idx="0">
                  <c:v>-0.44</c:v>
                </c:pt>
                <c:pt idx="1">
                  <c:v>-0.41</c:v>
                </c:pt>
                <c:pt idx="2">
                  <c:v>-0.53</c:v>
                </c:pt>
                <c:pt idx="3">
                  <c:v>-0.47</c:v>
                </c:pt>
                <c:pt idx="4">
                  <c:v>-0.61</c:v>
                </c:pt>
              </c:numCache>
            </c:numRef>
          </c:val>
          <c:extLst>
            <c:ext xmlns:c16="http://schemas.microsoft.com/office/drawing/2014/chart" uri="{C3380CC4-5D6E-409C-BE32-E72D297353CC}">
              <c16:uniqueId val="{0000000D-DF39-4674-9811-6BB3D9E8D476}"/>
            </c:ext>
          </c:extLst>
        </c:ser>
        <c:dLbls>
          <c:showLegendKey val="0"/>
          <c:showVal val="0"/>
          <c:showCatName val="0"/>
          <c:showSerName val="0"/>
          <c:showPercent val="0"/>
          <c:showBubbleSize val="0"/>
        </c:dLbls>
        <c:gapWidth val="75"/>
        <c:overlap val="100"/>
        <c:axId val="2140657976"/>
        <c:axId val="2140651864"/>
      </c:barChart>
      <c:catAx>
        <c:axId val="21406579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651864"/>
        <c:crosses val="autoZero"/>
        <c:auto val="1"/>
        <c:lblAlgn val="ctr"/>
        <c:lblOffset val="100"/>
        <c:noMultiLvlLbl val="0"/>
      </c:catAx>
      <c:valAx>
        <c:axId val="2140651864"/>
        <c:scaling>
          <c:orientation val="minMax"/>
          <c:max val="0.6"/>
          <c:min val="-1.5"/>
        </c:scaling>
        <c:delete val="1"/>
        <c:axPos val="t"/>
        <c:numFmt formatCode="0%" sourceLinked="1"/>
        <c:majorTickMark val="out"/>
        <c:minorTickMark val="none"/>
        <c:tickLblPos val="nextTo"/>
        <c:crossAx val="21406579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5643-4D5E-A568-E1C9D33C488E}"/>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5643-4D5E-A568-E1C9D33C488E}"/>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5643-4D5E-A568-E1C9D33C488E}"/>
            </c:ext>
          </c:extLst>
        </c:ser>
        <c:ser>
          <c:idx val="3"/>
          <c:order val="3"/>
          <c:tx>
            <c:strRef>
              <c:f>Sheet1!$E$1</c:f>
              <c:strCache>
                <c:ptCount val="1"/>
                <c:pt idx="0">
                  <c:v>Somewhat oppose</c:v>
                </c:pt>
              </c:strCache>
            </c:strRef>
          </c:tx>
          <c:spPr>
            <a:solidFill>
              <a:srgbClr val="FF7171"/>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5643-4D5E-A568-E1C9D33C488E}"/>
            </c:ext>
          </c:extLst>
        </c:ser>
        <c:ser>
          <c:idx val="4"/>
          <c:order val="4"/>
          <c:tx>
            <c:strRef>
              <c:f>Sheet1!$F$1</c:f>
              <c:strCache>
                <c:ptCount val="1"/>
                <c:pt idx="0">
                  <c:v>Strongly oppose</c:v>
                </c:pt>
              </c:strCache>
            </c:strRef>
          </c:tx>
          <c:spPr>
            <a:solidFill>
              <a:srgbClr val="C00000"/>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643-4D5E-A568-E1C9D33C488E}"/>
            </c:ext>
          </c:extLst>
        </c:ser>
        <c:dLbls>
          <c:showLegendKey val="0"/>
          <c:showVal val="0"/>
          <c:showCatName val="0"/>
          <c:showSerName val="0"/>
          <c:showPercent val="0"/>
          <c:showBubbleSize val="0"/>
        </c:dLbls>
        <c:gapWidth val="75"/>
        <c:overlap val="100"/>
        <c:axId val="2140595432"/>
        <c:axId val="2140592280"/>
      </c:barChart>
      <c:catAx>
        <c:axId val="21405954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592280"/>
        <c:crosses val="autoZero"/>
        <c:auto val="1"/>
        <c:lblAlgn val="ctr"/>
        <c:lblOffset val="100"/>
        <c:noMultiLvlLbl val="0"/>
      </c:catAx>
      <c:valAx>
        <c:axId val="2140592280"/>
        <c:scaling>
          <c:orientation val="minMax"/>
          <c:max val="1.1000000000000001"/>
          <c:min val="-0.8"/>
        </c:scaling>
        <c:delete val="1"/>
        <c:axPos val="t"/>
        <c:numFmt formatCode="0%" sourceLinked="1"/>
        <c:majorTickMark val="out"/>
        <c:minorTickMark val="none"/>
        <c:tickLblPos val="nextTo"/>
        <c:crossAx val="2140595432"/>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89132079177234302"/>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General</c:formatCode>
                <c:ptCount val="10"/>
              </c:numCache>
            </c:numRef>
          </c:val>
          <c:extLst>
            <c:ext xmlns:c16="http://schemas.microsoft.com/office/drawing/2014/chart" uri="{C3380CC4-5D6E-409C-BE32-E72D297353CC}">
              <c16:uniqueId val="{00000000-B230-4C2A-A31D-099EFDE23819}"/>
            </c:ext>
          </c:extLst>
        </c:ser>
        <c:ser>
          <c:idx val="1"/>
          <c:order val="1"/>
          <c:tx>
            <c:strRef>
              <c:f>Sheet1!$C$1</c:f>
              <c:strCache>
                <c:ptCount val="1"/>
                <c:pt idx="0">
                  <c:v>Somewhat support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General</c:formatCode>
                <c:ptCount val="10"/>
              </c:numCache>
            </c:numRef>
          </c:val>
          <c:extLst>
            <c:ext xmlns:c16="http://schemas.microsoft.com/office/drawing/2014/chart" uri="{C3380CC4-5D6E-409C-BE32-E72D297353CC}">
              <c16:uniqueId val="{00000001-B230-4C2A-A31D-099EFDE23819}"/>
            </c:ext>
          </c:extLst>
        </c:ser>
        <c:ser>
          <c:idx val="2"/>
          <c:order val="2"/>
          <c:tx>
            <c:strRef>
              <c:f>Sheet1!$D$1</c:f>
              <c:strCache>
                <c:ptCount val="1"/>
                <c:pt idx="0">
                  <c:v>Don't know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Sheet1!$D$2:$D$11</c:f>
              <c:numCache>
                <c:formatCode>General</c:formatCode>
                <c:ptCount val="10"/>
              </c:numCache>
            </c:numRef>
          </c:val>
          <c:extLst>
            <c:ext xmlns:c16="http://schemas.microsoft.com/office/drawing/2014/chart" uri="{C3380CC4-5D6E-409C-BE32-E72D297353CC}">
              <c16:uniqueId val="{00000002-B230-4C2A-A31D-099EFDE23819}"/>
            </c:ext>
          </c:extLst>
        </c:ser>
        <c:ser>
          <c:idx val="3"/>
          <c:order val="3"/>
          <c:tx>
            <c:strRef>
              <c:f>Sheet1!$E$1</c:f>
              <c:strCache>
                <c:ptCount val="1"/>
                <c:pt idx="0">
                  <c:v>Not very important</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Sheet1!$E$2:$E$11</c:f>
              <c:numCache>
                <c:formatCode>General</c:formatCode>
                <c:ptCount val="10"/>
              </c:numCache>
            </c:numRef>
          </c:val>
          <c:extLst>
            <c:ext xmlns:c16="http://schemas.microsoft.com/office/drawing/2014/chart" uri="{C3380CC4-5D6E-409C-BE32-E72D297353CC}">
              <c16:uniqueId val="{00000003-B230-4C2A-A31D-099EFDE23819}"/>
            </c:ext>
          </c:extLst>
        </c:ser>
        <c:ser>
          <c:idx val="4"/>
          <c:order val="4"/>
          <c:tx>
            <c:strRef>
              <c:f>Sheet1!$F$1</c:f>
              <c:strCache>
                <c:ptCount val="1"/>
                <c:pt idx="0">
                  <c:v>Not at all important</c:v>
                </c:pt>
              </c:strCache>
            </c:strRef>
          </c:tx>
          <c:spPr>
            <a:solidFill>
              <a:srgbClr val="C00000"/>
            </a:solidFill>
            <a:ln>
              <a:noFill/>
            </a:ln>
            <a:effectLst/>
          </c:spPr>
          <c:invertIfNegative val="0"/>
          <c:cat>
            <c:numRef>
              <c:f>Sheet1!$A$2:$A$11</c:f>
              <c:numCache>
                <c:formatCode>General</c:formatCode>
                <c:ptCount val="10"/>
              </c:numCache>
            </c:numRef>
          </c:cat>
          <c:val>
            <c:numRef>
              <c:f>Sheet1!$F$2:$F$11</c:f>
              <c:numCache>
                <c:formatCode>General</c:formatCode>
                <c:ptCount val="10"/>
              </c:numCache>
            </c:numRef>
          </c:val>
          <c:extLst>
            <c:ext xmlns:c16="http://schemas.microsoft.com/office/drawing/2014/chart" uri="{C3380CC4-5D6E-409C-BE32-E72D297353CC}">
              <c16:uniqueId val="{00000004-B230-4C2A-A31D-099EFDE23819}"/>
            </c:ext>
          </c:extLst>
        </c:ser>
        <c:dLbls>
          <c:showLegendKey val="0"/>
          <c:showVal val="0"/>
          <c:showCatName val="0"/>
          <c:showSerName val="0"/>
          <c:showPercent val="0"/>
          <c:showBubbleSize val="0"/>
        </c:dLbls>
        <c:gapWidth val="56"/>
        <c:overlap val="100"/>
        <c:axId val="2140567640"/>
        <c:axId val="2140563944"/>
      </c:barChart>
      <c:catAx>
        <c:axId val="2140567640"/>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563944"/>
        <c:crosses val="autoZero"/>
        <c:auto val="1"/>
        <c:lblAlgn val="ctr"/>
        <c:lblOffset val="100"/>
        <c:noMultiLvlLbl val="0"/>
      </c:catAx>
      <c:valAx>
        <c:axId val="2140563944"/>
        <c:scaling>
          <c:orientation val="minMax"/>
        </c:scaling>
        <c:delete val="1"/>
        <c:axPos val="b"/>
        <c:numFmt formatCode="General" sourceLinked="1"/>
        <c:majorTickMark val="none"/>
        <c:minorTickMark val="none"/>
        <c:tickLblPos val="nextTo"/>
        <c:crossAx val="21405676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5643-4D5E-A568-E1C9D33C488E}"/>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5643-4D5E-A568-E1C9D33C488E}"/>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5643-4D5E-A568-E1C9D33C488E}"/>
            </c:ext>
          </c:extLst>
        </c:ser>
        <c:ser>
          <c:idx val="3"/>
          <c:order val="3"/>
          <c:tx>
            <c:strRef>
              <c:f>Sheet1!$E$1</c:f>
              <c:strCache>
                <c:ptCount val="1"/>
                <c:pt idx="0">
                  <c:v>Somewhat oppose</c:v>
                </c:pt>
              </c:strCache>
            </c:strRef>
          </c:tx>
          <c:spPr>
            <a:solidFill>
              <a:srgbClr val="FF7171"/>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5643-4D5E-A568-E1C9D33C488E}"/>
            </c:ext>
          </c:extLst>
        </c:ser>
        <c:ser>
          <c:idx val="4"/>
          <c:order val="4"/>
          <c:tx>
            <c:strRef>
              <c:f>Sheet1!$F$1</c:f>
              <c:strCache>
                <c:ptCount val="1"/>
                <c:pt idx="0">
                  <c:v>Strongly oppose</c:v>
                </c:pt>
              </c:strCache>
            </c:strRef>
          </c:tx>
          <c:spPr>
            <a:solidFill>
              <a:srgbClr val="C00000"/>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643-4D5E-A568-E1C9D33C488E}"/>
            </c:ext>
          </c:extLst>
        </c:ser>
        <c:dLbls>
          <c:showLegendKey val="0"/>
          <c:showVal val="0"/>
          <c:showCatName val="0"/>
          <c:showSerName val="0"/>
          <c:showPercent val="0"/>
          <c:showBubbleSize val="0"/>
        </c:dLbls>
        <c:gapWidth val="75"/>
        <c:overlap val="100"/>
        <c:axId val="2140499496"/>
        <c:axId val="2140494360"/>
      </c:barChart>
      <c:catAx>
        <c:axId val="214049949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0494360"/>
        <c:crosses val="autoZero"/>
        <c:auto val="1"/>
        <c:lblAlgn val="ctr"/>
        <c:lblOffset val="100"/>
        <c:noMultiLvlLbl val="0"/>
      </c:catAx>
      <c:valAx>
        <c:axId val="2140494360"/>
        <c:scaling>
          <c:orientation val="minMax"/>
          <c:max val="1.1000000000000001"/>
          <c:min val="-0.8"/>
        </c:scaling>
        <c:delete val="1"/>
        <c:axPos val="t"/>
        <c:numFmt formatCode="0%" sourceLinked="1"/>
        <c:majorTickMark val="out"/>
        <c:minorTickMark val="none"/>
        <c:tickLblPos val="nextTo"/>
        <c:crossAx val="214049949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Sheet1!$B$2:$B$4</c:f>
              <c:numCache>
                <c:formatCode>0%</c:formatCode>
                <c:ptCount val="3"/>
                <c:pt idx="0">
                  <c:v>0.09</c:v>
                </c:pt>
                <c:pt idx="1">
                  <c:v>0.12</c:v>
                </c:pt>
                <c:pt idx="2">
                  <c:v>0.11</c:v>
                </c:pt>
              </c:numCache>
            </c:numRef>
          </c:val>
          <c:extLst>
            <c:ext xmlns:c16="http://schemas.microsoft.com/office/drawing/2014/chart" uri="{C3380CC4-5D6E-409C-BE32-E72D297353CC}">
              <c16:uniqueId val="{00000000-7E28-446D-A988-743C65674AE2}"/>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Sheet1!$C$2:$C$4</c:f>
              <c:numCache>
                <c:formatCode>0%</c:formatCode>
                <c:ptCount val="3"/>
                <c:pt idx="0">
                  <c:v>0.39</c:v>
                </c:pt>
                <c:pt idx="1">
                  <c:v>0.73</c:v>
                </c:pt>
                <c:pt idx="2">
                  <c:v>0.36</c:v>
                </c:pt>
              </c:numCache>
            </c:numRef>
          </c:val>
          <c:extLst>
            <c:ext xmlns:c16="http://schemas.microsoft.com/office/drawing/2014/chart" uri="{C3380CC4-5D6E-409C-BE32-E72D297353CC}">
              <c16:uniqueId val="{00000001-7E28-446D-A988-743C65674AE2}"/>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28-446D-A988-743C65674AE2}"/>
                </c:ext>
              </c:extLst>
            </c:dLbl>
            <c:dLbl>
              <c:idx val="1"/>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28-446D-A988-743C65674AE2}"/>
                </c:ext>
              </c:extLst>
            </c:dLbl>
            <c:dLbl>
              <c:idx val="2"/>
              <c:tx>
                <c:rich>
                  <a:bodyPr/>
                  <a:lstStyle/>
                  <a:p>
                    <a:r>
                      <a:rPr lang="en-US"/>
                      <a:t>6%</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28-446D-A988-743C65674A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Sheet1!$D$2:$D$4</c:f>
              <c:numCache>
                <c:formatCode>0%</c:formatCode>
                <c:ptCount val="3"/>
                <c:pt idx="0">
                  <c:v>-0.05</c:v>
                </c:pt>
                <c:pt idx="1">
                  <c:v>-0.05</c:v>
                </c:pt>
                <c:pt idx="2">
                  <c:v>-0.06</c:v>
                </c:pt>
              </c:numCache>
            </c:numRef>
          </c:val>
          <c:extLst>
            <c:ext xmlns:c16="http://schemas.microsoft.com/office/drawing/2014/chart" uri="{C3380CC4-5D6E-409C-BE32-E72D297353CC}">
              <c16:uniqueId val="{00000002-7E28-446D-A988-743C65674AE2}"/>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Sheet1!$E$2:$E$4</c:f>
              <c:numCache>
                <c:formatCode>0%</c:formatCode>
                <c:ptCount val="3"/>
                <c:pt idx="0">
                  <c:v>-0.09</c:v>
                </c:pt>
                <c:pt idx="1">
                  <c:v>-7.0000000000000007E-2</c:v>
                </c:pt>
                <c:pt idx="2">
                  <c:v>-0.12</c:v>
                </c:pt>
              </c:numCache>
            </c:numRef>
          </c:val>
          <c:extLst>
            <c:ext xmlns:c16="http://schemas.microsoft.com/office/drawing/2014/chart" uri="{C3380CC4-5D6E-409C-BE32-E72D297353CC}">
              <c16:uniqueId val="{00000003-7E28-446D-A988-743C65674AE2}"/>
            </c:ext>
          </c:extLst>
        </c:ser>
        <c:ser>
          <c:idx val="4"/>
          <c:order val="4"/>
          <c:tx>
            <c:strRef>
              <c:f>Sheet1!$F$1</c:f>
              <c:strCache>
                <c:ptCount val="1"/>
                <c:pt idx="0">
                  <c:v>Strongly oppose</c:v>
                </c:pt>
              </c:strCache>
            </c:strRef>
          </c:tx>
          <c:spPr>
            <a:solidFill>
              <a:srgbClr val="C00000"/>
            </a:solidFill>
            <a:ln>
              <a:noFill/>
            </a:ln>
            <a:effectLst/>
          </c:spPr>
          <c:invertIfNegative val="0"/>
          <c:dLbls>
            <c:dLbl>
              <c:idx val="1"/>
              <c:layout>
                <c:manualLayout>
                  <c:x val="-7.6029386210081296E-17"/>
                  <c:y val="-3.8189432707868502E-2"/>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7E28-446D-A988-743C65674A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Sheet1!$F$2:$F$4</c:f>
              <c:numCache>
                <c:formatCode>0%</c:formatCode>
                <c:ptCount val="3"/>
                <c:pt idx="0">
                  <c:v>-0.38</c:v>
                </c:pt>
                <c:pt idx="1">
                  <c:v>-0.03</c:v>
                </c:pt>
                <c:pt idx="2">
                  <c:v>-0.37</c:v>
                </c:pt>
              </c:numCache>
            </c:numRef>
          </c:val>
          <c:extLst>
            <c:ext xmlns:c16="http://schemas.microsoft.com/office/drawing/2014/chart" uri="{C3380CC4-5D6E-409C-BE32-E72D297353CC}">
              <c16:uniqueId val="{00000004-7E28-446D-A988-743C65674AE2}"/>
            </c:ext>
          </c:extLst>
        </c:ser>
        <c:dLbls>
          <c:showLegendKey val="0"/>
          <c:showVal val="0"/>
          <c:showCatName val="0"/>
          <c:showSerName val="0"/>
          <c:showPercent val="0"/>
          <c:showBubbleSize val="0"/>
        </c:dLbls>
        <c:gapWidth val="75"/>
        <c:overlap val="100"/>
        <c:axId val="2140406856"/>
        <c:axId val="2140401656"/>
      </c:barChart>
      <c:catAx>
        <c:axId val="214040685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40401656"/>
        <c:crosses val="autoZero"/>
        <c:auto val="1"/>
        <c:lblAlgn val="ctr"/>
        <c:lblOffset val="100"/>
        <c:noMultiLvlLbl val="0"/>
      </c:catAx>
      <c:valAx>
        <c:axId val="2140401656"/>
        <c:scaling>
          <c:orientation val="minMax"/>
          <c:max val="1"/>
          <c:min val="-1"/>
        </c:scaling>
        <c:delete val="1"/>
        <c:axPos val="l"/>
        <c:numFmt formatCode="0%" sourceLinked="1"/>
        <c:majorTickMark val="out"/>
        <c:minorTickMark val="none"/>
        <c:tickLblPos val="nextTo"/>
        <c:crossAx val="21404068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Sheet1!$B$2:$B$4</c:f>
              <c:numCache>
                <c:formatCode>0%</c:formatCode>
                <c:ptCount val="3"/>
                <c:pt idx="0">
                  <c:v>0.13</c:v>
                </c:pt>
                <c:pt idx="1">
                  <c:v>0.14000000000000001</c:v>
                </c:pt>
                <c:pt idx="2">
                  <c:v>0.15</c:v>
                </c:pt>
              </c:numCache>
            </c:numRef>
          </c:val>
          <c:extLst>
            <c:ext xmlns:c16="http://schemas.microsoft.com/office/drawing/2014/chart" uri="{C3380CC4-5D6E-409C-BE32-E72D297353CC}">
              <c16:uniqueId val="{00000000-D1BA-4CB1-937C-A309172129B8}"/>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Sheet1!$C$2:$C$4</c:f>
              <c:numCache>
                <c:formatCode>0%</c:formatCode>
                <c:ptCount val="3"/>
                <c:pt idx="0">
                  <c:v>0.34</c:v>
                </c:pt>
                <c:pt idx="1">
                  <c:v>0.62</c:v>
                </c:pt>
                <c:pt idx="2">
                  <c:v>0.32</c:v>
                </c:pt>
              </c:numCache>
            </c:numRef>
          </c:val>
          <c:extLst>
            <c:ext xmlns:c16="http://schemas.microsoft.com/office/drawing/2014/chart" uri="{C3380CC4-5D6E-409C-BE32-E72D297353CC}">
              <c16:uniqueId val="{00000001-D1BA-4CB1-937C-A309172129B8}"/>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BA-4CB1-937C-A309172129B8}"/>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BA-4CB1-937C-A309172129B8}"/>
                </c:ext>
              </c:extLst>
            </c:dLbl>
            <c:dLbl>
              <c:idx val="2"/>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BA-4CB1-937C-A309172129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Sheet1!$D$2:$D$4</c:f>
              <c:numCache>
                <c:formatCode>0%</c:formatCode>
                <c:ptCount val="3"/>
                <c:pt idx="0">
                  <c:v>-0.12</c:v>
                </c:pt>
                <c:pt idx="1">
                  <c:v>-7.0000000000000007E-2</c:v>
                </c:pt>
                <c:pt idx="2">
                  <c:v>-0.13</c:v>
                </c:pt>
              </c:numCache>
            </c:numRef>
          </c:val>
          <c:extLst>
            <c:ext xmlns:c16="http://schemas.microsoft.com/office/drawing/2014/chart" uri="{C3380CC4-5D6E-409C-BE32-E72D297353CC}">
              <c16:uniqueId val="{00000002-D1BA-4CB1-937C-A309172129B8}"/>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Sheet1!$E$2:$E$4</c:f>
              <c:numCache>
                <c:formatCode>0%</c:formatCode>
                <c:ptCount val="3"/>
                <c:pt idx="0">
                  <c:v>-0.14000000000000001</c:v>
                </c:pt>
                <c:pt idx="1">
                  <c:v>-0.06</c:v>
                </c:pt>
                <c:pt idx="2">
                  <c:v>-0.14000000000000001</c:v>
                </c:pt>
              </c:numCache>
            </c:numRef>
          </c:val>
          <c:extLst>
            <c:ext xmlns:c16="http://schemas.microsoft.com/office/drawing/2014/chart" uri="{C3380CC4-5D6E-409C-BE32-E72D297353CC}">
              <c16:uniqueId val="{00000003-D1BA-4CB1-937C-A309172129B8}"/>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Sheet1!$F$2:$F$4</c:f>
              <c:numCache>
                <c:formatCode>0%</c:formatCode>
                <c:ptCount val="3"/>
                <c:pt idx="0">
                  <c:v>-0.27</c:v>
                </c:pt>
                <c:pt idx="1">
                  <c:v>-0.11</c:v>
                </c:pt>
                <c:pt idx="2">
                  <c:v>-0.25</c:v>
                </c:pt>
              </c:numCache>
            </c:numRef>
          </c:val>
          <c:extLst>
            <c:ext xmlns:c16="http://schemas.microsoft.com/office/drawing/2014/chart" uri="{C3380CC4-5D6E-409C-BE32-E72D297353CC}">
              <c16:uniqueId val="{00000004-D1BA-4CB1-937C-A309172129B8}"/>
            </c:ext>
          </c:extLst>
        </c:ser>
        <c:dLbls>
          <c:showLegendKey val="0"/>
          <c:showVal val="0"/>
          <c:showCatName val="0"/>
          <c:showSerName val="0"/>
          <c:showPercent val="0"/>
          <c:showBubbleSize val="0"/>
        </c:dLbls>
        <c:gapWidth val="75"/>
        <c:overlap val="100"/>
        <c:axId val="2140323240"/>
        <c:axId val="2140318408"/>
      </c:barChart>
      <c:catAx>
        <c:axId val="214032324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40318408"/>
        <c:crosses val="autoZero"/>
        <c:auto val="1"/>
        <c:lblAlgn val="ctr"/>
        <c:lblOffset val="100"/>
        <c:noMultiLvlLbl val="0"/>
      </c:catAx>
      <c:valAx>
        <c:axId val="2140318408"/>
        <c:scaling>
          <c:orientation val="minMax"/>
          <c:max val="1"/>
          <c:min val="-1"/>
        </c:scaling>
        <c:delete val="1"/>
        <c:axPos val="l"/>
        <c:numFmt formatCode="0%" sourceLinked="1"/>
        <c:majorTickMark val="out"/>
        <c:minorTickMark val="none"/>
        <c:tickLblPos val="nextTo"/>
        <c:crossAx val="214032324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Sheet1!$B$2:$B$4</c:f>
              <c:numCache>
                <c:formatCode>0%</c:formatCode>
                <c:ptCount val="3"/>
                <c:pt idx="0">
                  <c:v>0.09</c:v>
                </c:pt>
                <c:pt idx="1">
                  <c:v>0.12</c:v>
                </c:pt>
                <c:pt idx="2">
                  <c:v>0.1</c:v>
                </c:pt>
              </c:numCache>
            </c:numRef>
          </c:val>
          <c:extLst>
            <c:ext xmlns:c16="http://schemas.microsoft.com/office/drawing/2014/chart" uri="{C3380CC4-5D6E-409C-BE32-E72D297353CC}">
              <c16:uniqueId val="{00000000-B688-4582-BC28-E2F53F8DE479}"/>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Sheet1!$C$2:$C$4</c:f>
              <c:numCache>
                <c:formatCode>0%</c:formatCode>
                <c:ptCount val="3"/>
                <c:pt idx="0">
                  <c:v>0.33</c:v>
                </c:pt>
                <c:pt idx="1">
                  <c:v>0.56999999999999995</c:v>
                </c:pt>
                <c:pt idx="2">
                  <c:v>0.32</c:v>
                </c:pt>
              </c:numCache>
            </c:numRef>
          </c:val>
          <c:extLst>
            <c:ext xmlns:c16="http://schemas.microsoft.com/office/drawing/2014/chart" uri="{C3380CC4-5D6E-409C-BE32-E72D297353CC}">
              <c16:uniqueId val="{00000001-B688-4582-BC28-E2F53F8DE479}"/>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B688-4582-BC28-E2F53F8DE479}"/>
                </c:ext>
              </c:extLst>
            </c:dLbl>
            <c:dLbl>
              <c:idx val="1"/>
              <c:tx>
                <c:rich>
                  <a:bodyPr/>
                  <a:lstStyle/>
                  <a:p>
                    <a:r>
                      <a:rPr lang="en-US"/>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B688-4582-BC28-E2F53F8DE479}"/>
                </c:ext>
              </c:extLst>
            </c:dLbl>
            <c:dLbl>
              <c:idx val="2"/>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B688-4582-BC28-E2F53F8DE479}"/>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Sheet1!$D$2:$D$4</c:f>
              <c:numCache>
                <c:formatCode>0%</c:formatCode>
                <c:ptCount val="3"/>
                <c:pt idx="0">
                  <c:v>-0.04</c:v>
                </c:pt>
                <c:pt idx="1">
                  <c:v>-0.04</c:v>
                </c:pt>
                <c:pt idx="2">
                  <c:v>-0.05</c:v>
                </c:pt>
              </c:numCache>
            </c:numRef>
          </c:val>
          <c:extLst>
            <c:ext xmlns:c16="http://schemas.microsoft.com/office/drawing/2014/chart" uri="{C3380CC4-5D6E-409C-BE32-E72D297353CC}">
              <c16:uniqueId val="{00000002-B688-4582-BC28-E2F53F8DE479}"/>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Sheet1!$E$2:$E$4</c:f>
              <c:numCache>
                <c:formatCode>0%</c:formatCode>
                <c:ptCount val="3"/>
                <c:pt idx="0">
                  <c:v>-0.09</c:v>
                </c:pt>
                <c:pt idx="1">
                  <c:v>-0.09</c:v>
                </c:pt>
                <c:pt idx="2">
                  <c:v>-0.1</c:v>
                </c:pt>
              </c:numCache>
            </c:numRef>
          </c:val>
          <c:extLst>
            <c:ext xmlns:c16="http://schemas.microsoft.com/office/drawing/2014/chart" uri="{C3380CC4-5D6E-409C-BE32-E72D297353CC}">
              <c16:uniqueId val="{00000003-B688-4582-BC28-E2F53F8DE479}"/>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Sheet1!$F$2:$F$4</c:f>
              <c:numCache>
                <c:formatCode>0%</c:formatCode>
                <c:ptCount val="3"/>
                <c:pt idx="0">
                  <c:v>-0.46</c:v>
                </c:pt>
                <c:pt idx="1">
                  <c:v>-0.19</c:v>
                </c:pt>
                <c:pt idx="2">
                  <c:v>-0.44</c:v>
                </c:pt>
              </c:numCache>
            </c:numRef>
          </c:val>
          <c:extLst>
            <c:ext xmlns:c16="http://schemas.microsoft.com/office/drawing/2014/chart" uri="{C3380CC4-5D6E-409C-BE32-E72D297353CC}">
              <c16:uniqueId val="{00000004-B688-4582-BC28-E2F53F8DE479}"/>
            </c:ext>
          </c:extLst>
        </c:ser>
        <c:dLbls>
          <c:showLegendKey val="0"/>
          <c:showVal val="0"/>
          <c:showCatName val="0"/>
          <c:showSerName val="0"/>
          <c:showPercent val="0"/>
          <c:showBubbleSize val="0"/>
        </c:dLbls>
        <c:gapWidth val="75"/>
        <c:overlap val="100"/>
        <c:axId val="2140245368"/>
        <c:axId val="2140248856"/>
      </c:barChart>
      <c:catAx>
        <c:axId val="214024536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40248856"/>
        <c:crosses val="autoZero"/>
        <c:auto val="1"/>
        <c:lblAlgn val="ctr"/>
        <c:lblOffset val="100"/>
        <c:noMultiLvlLbl val="0"/>
      </c:catAx>
      <c:valAx>
        <c:axId val="2140248856"/>
        <c:scaling>
          <c:orientation val="minMax"/>
          <c:max val="1"/>
          <c:min val="-1"/>
        </c:scaling>
        <c:delete val="1"/>
        <c:axPos val="l"/>
        <c:numFmt formatCode="0%" sourceLinked="1"/>
        <c:majorTickMark val="out"/>
        <c:minorTickMark val="none"/>
        <c:tickLblPos val="nextTo"/>
        <c:crossAx val="214024536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89132079177234302"/>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General</c:formatCode>
                <c:ptCount val="10"/>
              </c:numCache>
            </c:numRef>
          </c:val>
          <c:extLst>
            <c:ext xmlns:c16="http://schemas.microsoft.com/office/drawing/2014/chart" uri="{C3380CC4-5D6E-409C-BE32-E72D297353CC}">
              <c16:uniqueId val="{00000000-B230-4C2A-A31D-099EFDE23819}"/>
            </c:ext>
          </c:extLst>
        </c:ser>
        <c:ser>
          <c:idx val="1"/>
          <c:order val="1"/>
          <c:tx>
            <c:strRef>
              <c:f>Sheet1!$C$1</c:f>
              <c:strCache>
                <c:ptCount val="1"/>
                <c:pt idx="0">
                  <c:v>Somewhat support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General</c:formatCode>
                <c:ptCount val="10"/>
              </c:numCache>
            </c:numRef>
          </c:val>
          <c:extLst>
            <c:ext xmlns:c16="http://schemas.microsoft.com/office/drawing/2014/chart" uri="{C3380CC4-5D6E-409C-BE32-E72D297353CC}">
              <c16:uniqueId val="{00000001-B230-4C2A-A31D-099EFDE23819}"/>
            </c:ext>
          </c:extLst>
        </c:ser>
        <c:ser>
          <c:idx val="2"/>
          <c:order val="2"/>
          <c:tx>
            <c:strRef>
              <c:f>Sheet1!$D$1</c:f>
              <c:strCache>
                <c:ptCount val="1"/>
                <c:pt idx="0">
                  <c:v>Don't know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Sheet1!$D$2:$D$11</c:f>
              <c:numCache>
                <c:formatCode>General</c:formatCode>
                <c:ptCount val="10"/>
              </c:numCache>
            </c:numRef>
          </c:val>
          <c:extLst>
            <c:ext xmlns:c16="http://schemas.microsoft.com/office/drawing/2014/chart" uri="{C3380CC4-5D6E-409C-BE32-E72D297353CC}">
              <c16:uniqueId val="{00000002-B230-4C2A-A31D-099EFDE23819}"/>
            </c:ext>
          </c:extLst>
        </c:ser>
        <c:ser>
          <c:idx val="3"/>
          <c:order val="3"/>
          <c:tx>
            <c:strRef>
              <c:f>Sheet1!$E$1</c:f>
              <c:strCache>
                <c:ptCount val="1"/>
                <c:pt idx="0">
                  <c:v>Not very important</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Sheet1!$E$2:$E$11</c:f>
              <c:numCache>
                <c:formatCode>General</c:formatCode>
                <c:ptCount val="10"/>
              </c:numCache>
            </c:numRef>
          </c:val>
          <c:extLst>
            <c:ext xmlns:c16="http://schemas.microsoft.com/office/drawing/2014/chart" uri="{C3380CC4-5D6E-409C-BE32-E72D297353CC}">
              <c16:uniqueId val="{00000003-B230-4C2A-A31D-099EFDE23819}"/>
            </c:ext>
          </c:extLst>
        </c:ser>
        <c:ser>
          <c:idx val="4"/>
          <c:order val="4"/>
          <c:tx>
            <c:strRef>
              <c:f>Sheet1!$F$1</c:f>
              <c:strCache>
                <c:ptCount val="1"/>
                <c:pt idx="0">
                  <c:v>Not at all important</c:v>
                </c:pt>
              </c:strCache>
            </c:strRef>
          </c:tx>
          <c:spPr>
            <a:solidFill>
              <a:srgbClr val="C00000"/>
            </a:solidFill>
            <a:ln>
              <a:noFill/>
            </a:ln>
            <a:effectLst/>
          </c:spPr>
          <c:invertIfNegative val="0"/>
          <c:cat>
            <c:numRef>
              <c:f>Sheet1!$A$2:$A$11</c:f>
              <c:numCache>
                <c:formatCode>General</c:formatCode>
                <c:ptCount val="10"/>
              </c:numCache>
            </c:numRef>
          </c:cat>
          <c:val>
            <c:numRef>
              <c:f>Sheet1!$F$2:$F$11</c:f>
              <c:numCache>
                <c:formatCode>General</c:formatCode>
                <c:ptCount val="10"/>
              </c:numCache>
            </c:numRef>
          </c:val>
          <c:extLst>
            <c:ext xmlns:c16="http://schemas.microsoft.com/office/drawing/2014/chart" uri="{C3380CC4-5D6E-409C-BE32-E72D297353CC}">
              <c16:uniqueId val="{00000004-B230-4C2A-A31D-099EFDE23819}"/>
            </c:ext>
          </c:extLst>
        </c:ser>
        <c:dLbls>
          <c:showLegendKey val="0"/>
          <c:showVal val="0"/>
          <c:showCatName val="0"/>
          <c:showSerName val="0"/>
          <c:showPercent val="0"/>
          <c:showBubbleSize val="0"/>
        </c:dLbls>
        <c:gapWidth val="56"/>
        <c:overlap val="100"/>
        <c:axId val="2134936456"/>
        <c:axId val="2135931816"/>
      </c:barChart>
      <c:catAx>
        <c:axId val="2134936456"/>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5931816"/>
        <c:crosses val="autoZero"/>
        <c:auto val="1"/>
        <c:lblAlgn val="ctr"/>
        <c:lblOffset val="100"/>
        <c:noMultiLvlLbl val="0"/>
      </c:catAx>
      <c:valAx>
        <c:axId val="2135931816"/>
        <c:scaling>
          <c:orientation val="minMax"/>
        </c:scaling>
        <c:delete val="1"/>
        <c:axPos val="b"/>
        <c:numFmt formatCode="General" sourceLinked="1"/>
        <c:majorTickMark val="none"/>
        <c:minorTickMark val="none"/>
        <c:tickLblPos val="nextTo"/>
        <c:crossAx val="2134936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5643-4D5E-A568-E1C9D33C488E}"/>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5643-4D5E-A568-E1C9D33C488E}"/>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5643-4D5E-A568-E1C9D33C488E}"/>
            </c:ext>
          </c:extLst>
        </c:ser>
        <c:ser>
          <c:idx val="3"/>
          <c:order val="3"/>
          <c:tx>
            <c:strRef>
              <c:f>Sheet1!$E$1</c:f>
              <c:strCache>
                <c:ptCount val="1"/>
                <c:pt idx="0">
                  <c:v>Somewhat oppose</c:v>
                </c:pt>
              </c:strCache>
            </c:strRef>
          </c:tx>
          <c:spPr>
            <a:solidFill>
              <a:srgbClr val="FF7171"/>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5643-4D5E-A568-E1C9D33C488E}"/>
            </c:ext>
          </c:extLst>
        </c:ser>
        <c:ser>
          <c:idx val="4"/>
          <c:order val="4"/>
          <c:tx>
            <c:strRef>
              <c:f>Sheet1!$F$1</c:f>
              <c:strCache>
                <c:ptCount val="1"/>
                <c:pt idx="0">
                  <c:v>Strongly oppose</c:v>
                </c:pt>
              </c:strCache>
            </c:strRef>
          </c:tx>
          <c:spPr>
            <a:solidFill>
              <a:srgbClr val="C00000"/>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643-4D5E-A568-E1C9D33C488E}"/>
            </c:ext>
          </c:extLst>
        </c:ser>
        <c:dLbls>
          <c:showLegendKey val="0"/>
          <c:showVal val="0"/>
          <c:showCatName val="0"/>
          <c:showSerName val="0"/>
          <c:showPercent val="0"/>
          <c:showBubbleSize val="0"/>
        </c:dLbls>
        <c:gapWidth val="75"/>
        <c:overlap val="100"/>
        <c:axId val="2135854776"/>
        <c:axId val="2135858248"/>
      </c:barChart>
      <c:catAx>
        <c:axId val="2135854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35858248"/>
        <c:crosses val="autoZero"/>
        <c:auto val="1"/>
        <c:lblAlgn val="ctr"/>
        <c:lblOffset val="100"/>
        <c:noMultiLvlLbl val="0"/>
      </c:catAx>
      <c:valAx>
        <c:axId val="2135858248"/>
        <c:scaling>
          <c:orientation val="minMax"/>
          <c:max val="1.1000000000000001"/>
          <c:min val="-0.8"/>
        </c:scaling>
        <c:delete val="1"/>
        <c:axPos val="t"/>
        <c:numFmt formatCode="0%" sourceLinked="1"/>
        <c:majorTickMark val="out"/>
        <c:minorTickMark val="none"/>
        <c:tickLblPos val="nextTo"/>
        <c:crossAx val="213585477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Sheet1!$B$2:$B$4</c:f>
              <c:numCache>
                <c:formatCode>0%</c:formatCode>
                <c:ptCount val="3"/>
                <c:pt idx="0">
                  <c:v>0.12</c:v>
                </c:pt>
                <c:pt idx="1">
                  <c:v>7.0000000000000007E-2</c:v>
                </c:pt>
                <c:pt idx="2">
                  <c:v>0.14000000000000001</c:v>
                </c:pt>
              </c:numCache>
            </c:numRef>
          </c:val>
          <c:extLst>
            <c:ext xmlns:c16="http://schemas.microsoft.com/office/drawing/2014/chart" uri="{C3380CC4-5D6E-409C-BE32-E72D297353CC}">
              <c16:uniqueId val="{00000000-7E28-446D-A988-743C65674AE2}"/>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Sheet1!$C$2:$C$4</c:f>
              <c:numCache>
                <c:formatCode>0%</c:formatCode>
                <c:ptCount val="3"/>
                <c:pt idx="0">
                  <c:v>0.32</c:v>
                </c:pt>
                <c:pt idx="1">
                  <c:v>0.44</c:v>
                </c:pt>
                <c:pt idx="2">
                  <c:v>0.3</c:v>
                </c:pt>
              </c:numCache>
            </c:numRef>
          </c:val>
          <c:extLst>
            <c:ext xmlns:c16="http://schemas.microsoft.com/office/drawing/2014/chart" uri="{C3380CC4-5D6E-409C-BE32-E72D297353CC}">
              <c16:uniqueId val="{00000001-7E28-446D-A988-743C65674AE2}"/>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28-446D-A988-743C65674AE2}"/>
                </c:ext>
              </c:extLst>
            </c:dLbl>
            <c:dLbl>
              <c:idx val="1"/>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28-446D-A988-743C65674AE2}"/>
                </c:ext>
              </c:extLst>
            </c:dLbl>
            <c:dLbl>
              <c:idx val="2"/>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28-446D-A988-743C65674A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Sheet1!$D$2:$D$4</c:f>
              <c:numCache>
                <c:formatCode>0%</c:formatCode>
                <c:ptCount val="3"/>
                <c:pt idx="0">
                  <c:v>-0.05</c:v>
                </c:pt>
                <c:pt idx="1">
                  <c:v>-0.04</c:v>
                </c:pt>
                <c:pt idx="2">
                  <c:v>-0.05</c:v>
                </c:pt>
              </c:numCache>
            </c:numRef>
          </c:val>
          <c:extLst>
            <c:ext xmlns:c16="http://schemas.microsoft.com/office/drawing/2014/chart" uri="{C3380CC4-5D6E-409C-BE32-E72D297353CC}">
              <c16:uniqueId val="{00000002-7E28-446D-A988-743C65674AE2}"/>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Sheet1!$E$2:$E$4</c:f>
              <c:numCache>
                <c:formatCode>0%</c:formatCode>
                <c:ptCount val="3"/>
                <c:pt idx="0">
                  <c:v>-0.13</c:v>
                </c:pt>
                <c:pt idx="1">
                  <c:v>-0.09</c:v>
                </c:pt>
                <c:pt idx="2">
                  <c:v>-0.13</c:v>
                </c:pt>
              </c:numCache>
            </c:numRef>
          </c:val>
          <c:extLst>
            <c:ext xmlns:c16="http://schemas.microsoft.com/office/drawing/2014/chart" uri="{C3380CC4-5D6E-409C-BE32-E72D297353CC}">
              <c16:uniqueId val="{00000003-7E28-446D-A988-743C65674AE2}"/>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Sheet1!$F$2:$F$4</c:f>
              <c:numCache>
                <c:formatCode>0%</c:formatCode>
                <c:ptCount val="3"/>
                <c:pt idx="0">
                  <c:v>-0.38</c:v>
                </c:pt>
                <c:pt idx="1">
                  <c:v>-0.36</c:v>
                </c:pt>
                <c:pt idx="2">
                  <c:v>-0.39</c:v>
                </c:pt>
              </c:numCache>
            </c:numRef>
          </c:val>
          <c:extLst>
            <c:ext xmlns:c16="http://schemas.microsoft.com/office/drawing/2014/chart" uri="{C3380CC4-5D6E-409C-BE32-E72D297353CC}">
              <c16:uniqueId val="{00000004-7E28-446D-A988-743C65674AE2}"/>
            </c:ext>
          </c:extLst>
        </c:ser>
        <c:dLbls>
          <c:showLegendKey val="0"/>
          <c:showVal val="0"/>
          <c:showCatName val="0"/>
          <c:showSerName val="0"/>
          <c:showPercent val="0"/>
          <c:showBubbleSize val="0"/>
        </c:dLbls>
        <c:gapWidth val="75"/>
        <c:overlap val="100"/>
        <c:axId val="2135426776"/>
        <c:axId val="2135408824"/>
      </c:barChart>
      <c:catAx>
        <c:axId val="2135426776"/>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35408824"/>
        <c:crosses val="autoZero"/>
        <c:auto val="1"/>
        <c:lblAlgn val="ctr"/>
        <c:lblOffset val="100"/>
        <c:noMultiLvlLbl val="0"/>
      </c:catAx>
      <c:valAx>
        <c:axId val="2135408824"/>
        <c:scaling>
          <c:orientation val="minMax"/>
          <c:max val="1"/>
          <c:min val="-1"/>
        </c:scaling>
        <c:delete val="1"/>
        <c:axPos val="l"/>
        <c:numFmt formatCode="0%" sourceLinked="1"/>
        <c:majorTickMark val="out"/>
        <c:minorTickMark val="none"/>
        <c:tickLblPos val="nextTo"/>
        <c:crossAx val="213542677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Sheet1!$B$2:$B$4</c:f>
              <c:numCache>
                <c:formatCode>0%</c:formatCode>
                <c:ptCount val="3"/>
                <c:pt idx="0">
                  <c:v>0.15</c:v>
                </c:pt>
                <c:pt idx="1">
                  <c:v>0.19</c:v>
                </c:pt>
                <c:pt idx="2">
                  <c:v>0.15</c:v>
                </c:pt>
              </c:numCache>
            </c:numRef>
          </c:val>
          <c:extLst>
            <c:ext xmlns:c16="http://schemas.microsoft.com/office/drawing/2014/chart" uri="{C3380CC4-5D6E-409C-BE32-E72D297353CC}">
              <c16:uniqueId val="{00000000-D1BA-4CB1-937C-A309172129B8}"/>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Sheet1!$C$2:$C$4</c:f>
              <c:numCache>
                <c:formatCode>0%</c:formatCode>
                <c:ptCount val="3"/>
                <c:pt idx="0">
                  <c:v>0.3</c:v>
                </c:pt>
                <c:pt idx="1">
                  <c:v>0.49</c:v>
                </c:pt>
                <c:pt idx="2">
                  <c:v>0.35</c:v>
                </c:pt>
              </c:numCache>
            </c:numRef>
          </c:val>
          <c:extLst>
            <c:ext xmlns:c16="http://schemas.microsoft.com/office/drawing/2014/chart" uri="{C3380CC4-5D6E-409C-BE32-E72D297353CC}">
              <c16:uniqueId val="{00000001-D1BA-4CB1-937C-A309172129B8}"/>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BA-4CB1-937C-A309172129B8}"/>
                </c:ext>
              </c:extLst>
            </c:dLbl>
            <c:dLbl>
              <c:idx val="1"/>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BA-4CB1-937C-A309172129B8}"/>
                </c:ext>
              </c:extLst>
            </c:dLbl>
            <c:dLbl>
              <c:idx val="2"/>
              <c:tx>
                <c:rich>
                  <a:bodyPr/>
                  <a:lstStyle/>
                  <a:p>
                    <a:r>
                      <a:rPr lang="en-US" dirty="0"/>
                      <a:t>12%</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BA-4CB1-937C-A309172129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Sheet1!$D$2:$D$4</c:f>
              <c:numCache>
                <c:formatCode>0%</c:formatCode>
                <c:ptCount val="3"/>
                <c:pt idx="0">
                  <c:v>-0.12</c:v>
                </c:pt>
                <c:pt idx="1">
                  <c:v>-0.12</c:v>
                </c:pt>
                <c:pt idx="2">
                  <c:v>-0.12</c:v>
                </c:pt>
              </c:numCache>
            </c:numRef>
          </c:val>
          <c:extLst>
            <c:ext xmlns:c16="http://schemas.microsoft.com/office/drawing/2014/chart" uri="{C3380CC4-5D6E-409C-BE32-E72D297353CC}">
              <c16:uniqueId val="{00000002-D1BA-4CB1-937C-A309172129B8}"/>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Sheet1!$E$2:$E$4</c:f>
              <c:numCache>
                <c:formatCode>0%</c:formatCode>
                <c:ptCount val="3"/>
                <c:pt idx="0">
                  <c:v>-0.12</c:v>
                </c:pt>
                <c:pt idx="1">
                  <c:v>-0.06</c:v>
                </c:pt>
                <c:pt idx="2">
                  <c:v>-0.12</c:v>
                </c:pt>
              </c:numCache>
            </c:numRef>
          </c:val>
          <c:extLst>
            <c:ext xmlns:c16="http://schemas.microsoft.com/office/drawing/2014/chart" uri="{C3380CC4-5D6E-409C-BE32-E72D297353CC}">
              <c16:uniqueId val="{00000003-D1BA-4CB1-937C-A309172129B8}"/>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Sheet1!$F$2:$F$4</c:f>
              <c:numCache>
                <c:formatCode>0%</c:formatCode>
                <c:ptCount val="3"/>
                <c:pt idx="0">
                  <c:v>-0.31</c:v>
                </c:pt>
                <c:pt idx="1">
                  <c:v>-0.15</c:v>
                </c:pt>
                <c:pt idx="2">
                  <c:v>-0.26</c:v>
                </c:pt>
              </c:numCache>
            </c:numRef>
          </c:val>
          <c:extLst>
            <c:ext xmlns:c16="http://schemas.microsoft.com/office/drawing/2014/chart" uri="{C3380CC4-5D6E-409C-BE32-E72D297353CC}">
              <c16:uniqueId val="{00000004-D1BA-4CB1-937C-A309172129B8}"/>
            </c:ext>
          </c:extLst>
        </c:ser>
        <c:dLbls>
          <c:showLegendKey val="0"/>
          <c:showVal val="0"/>
          <c:showCatName val="0"/>
          <c:showSerName val="0"/>
          <c:showPercent val="0"/>
          <c:showBubbleSize val="0"/>
        </c:dLbls>
        <c:gapWidth val="75"/>
        <c:overlap val="100"/>
        <c:axId val="2036814072"/>
        <c:axId val="2036817560"/>
      </c:barChart>
      <c:catAx>
        <c:axId val="203681407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36817560"/>
        <c:crosses val="autoZero"/>
        <c:auto val="1"/>
        <c:lblAlgn val="ctr"/>
        <c:lblOffset val="100"/>
        <c:noMultiLvlLbl val="0"/>
      </c:catAx>
      <c:valAx>
        <c:axId val="2036817560"/>
        <c:scaling>
          <c:orientation val="minMax"/>
          <c:max val="1"/>
          <c:min val="-1"/>
        </c:scaling>
        <c:delete val="1"/>
        <c:axPos val="l"/>
        <c:numFmt formatCode="0%" sourceLinked="1"/>
        <c:majorTickMark val="out"/>
        <c:minorTickMark val="none"/>
        <c:tickLblPos val="nextTo"/>
        <c:crossAx val="203681407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Sheet1!$B$2:$B$4</c:f>
              <c:numCache>
                <c:formatCode>0%</c:formatCode>
                <c:ptCount val="3"/>
                <c:pt idx="0">
                  <c:v>0.15</c:v>
                </c:pt>
                <c:pt idx="1">
                  <c:v>0.26</c:v>
                </c:pt>
                <c:pt idx="2">
                  <c:v>0.13</c:v>
                </c:pt>
              </c:numCache>
            </c:numRef>
          </c:val>
          <c:extLst>
            <c:ext xmlns:c16="http://schemas.microsoft.com/office/drawing/2014/chart" uri="{C3380CC4-5D6E-409C-BE32-E72D297353CC}">
              <c16:uniqueId val="{00000000-B688-4582-BC28-E2F53F8DE479}"/>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Sheet1!$C$2:$C$4</c:f>
              <c:numCache>
                <c:formatCode>0%</c:formatCode>
                <c:ptCount val="3"/>
                <c:pt idx="0">
                  <c:v>0.25</c:v>
                </c:pt>
                <c:pt idx="1">
                  <c:v>0.39</c:v>
                </c:pt>
                <c:pt idx="2">
                  <c:v>0.23</c:v>
                </c:pt>
              </c:numCache>
            </c:numRef>
          </c:val>
          <c:extLst>
            <c:ext xmlns:c16="http://schemas.microsoft.com/office/drawing/2014/chart" uri="{C3380CC4-5D6E-409C-BE32-E72D297353CC}">
              <c16:uniqueId val="{00000001-B688-4582-BC28-E2F53F8DE479}"/>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33-4486-8A1E-E43DF4D41E96}"/>
                </c:ext>
              </c:extLst>
            </c:dLbl>
            <c:dLbl>
              <c:idx val="1"/>
              <c:tx>
                <c:rich>
                  <a:bodyPr/>
                  <a:lstStyle/>
                  <a:p>
                    <a:r>
                      <a:rPr lang="en-US"/>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33-4486-8A1E-E43DF4D41E96}"/>
                </c:ext>
              </c:extLst>
            </c:dLbl>
            <c:dLbl>
              <c:idx val="2"/>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33-4486-8A1E-E43DF4D41E9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Sheet1!$D$2:$D$4</c:f>
              <c:numCache>
                <c:formatCode>0%</c:formatCode>
                <c:ptCount val="3"/>
                <c:pt idx="0">
                  <c:v>-7.0000000000000007E-2</c:v>
                </c:pt>
                <c:pt idx="1">
                  <c:v>-7.0000000000000007E-2</c:v>
                </c:pt>
                <c:pt idx="2">
                  <c:v>-0.09</c:v>
                </c:pt>
              </c:numCache>
            </c:numRef>
          </c:val>
          <c:extLst>
            <c:ext xmlns:c16="http://schemas.microsoft.com/office/drawing/2014/chart" uri="{C3380CC4-5D6E-409C-BE32-E72D297353CC}">
              <c16:uniqueId val="{00000002-B688-4582-BC28-E2F53F8DE479}"/>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Sheet1!$E$2:$E$4</c:f>
              <c:numCache>
                <c:formatCode>0%</c:formatCode>
                <c:ptCount val="3"/>
                <c:pt idx="0">
                  <c:v>-0.09</c:v>
                </c:pt>
                <c:pt idx="1">
                  <c:v>-0.09</c:v>
                </c:pt>
                <c:pt idx="2">
                  <c:v>-0.12</c:v>
                </c:pt>
              </c:numCache>
            </c:numRef>
          </c:val>
          <c:extLst>
            <c:ext xmlns:c16="http://schemas.microsoft.com/office/drawing/2014/chart" uri="{C3380CC4-5D6E-409C-BE32-E72D297353CC}">
              <c16:uniqueId val="{00000003-B688-4582-BC28-E2F53F8DE479}"/>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Republicans</c:v>
                </c:pt>
                <c:pt idx="2">
                  <c:v>Independents</c:v>
                </c:pt>
              </c:strCache>
            </c:strRef>
          </c:cat>
          <c:val>
            <c:numRef>
              <c:f>Sheet1!$F$2:$F$4</c:f>
              <c:numCache>
                <c:formatCode>0%</c:formatCode>
                <c:ptCount val="3"/>
                <c:pt idx="0">
                  <c:v>-0.44</c:v>
                </c:pt>
                <c:pt idx="1">
                  <c:v>-0.2</c:v>
                </c:pt>
                <c:pt idx="2">
                  <c:v>-0.43</c:v>
                </c:pt>
              </c:numCache>
            </c:numRef>
          </c:val>
          <c:extLst>
            <c:ext xmlns:c16="http://schemas.microsoft.com/office/drawing/2014/chart" uri="{C3380CC4-5D6E-409C-BE32-E72D297353CC}">
              <c16:uniqueId val="{00000004-B688-4582-BC28-E2F53F8DE479}"/>
            </c:ext>
          </c:extLst>
        </c:ser>
        <c:dLbls>
          <c:showLegendKey val="0"/>
          <c:showVal val="0"/>
          <c:showCatName val="0"/>
          <c:showSerName val="0"/>
          <c:showPercent val="0"/>
          <c:showBubbleSize val="0"/>
        </c:dLbls>
        <c:gapWidth val="75"/>
        <c:overlap val="100"/>
        <c:axId val="2091238424"/>
        <c:axId val="2091250472"/>
      </c:barChart>
      <c:catAx>
        <c:axId val="2091238424"/>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091250472"/>
        <c:crosses val="autoZero"/>
        <c:auto val="1"/>
        <c:lblAlgn val="ctr"/>
        <c:lblOffset val="100"/>
        <c:noMultiLvlLbl val="0"/>
      </c:catAx>
      <c:valAx>
        <c:axId val="2091250472"/>
        <c:scaling>
          <c:orientation val="minMax"/>
          <c:max val="1"/>
          <c:min val="-1"/>
        </c:scaling>
        <c:delete val="1"/>
        <c:axPos val="l"/>
        <c:numFmt formatCode="0%" sourceLinked="1"/>
        <c:majorTickMark val="out"/>
        <c:minorTickMark val="none"/>
        <c:tickLblPos val="nextTo"/>
        <c:crossAx val="209123842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Sheet1!$B$2:$B$4</c:f>
              <c:numCache>
                <c:formatCode>0%</c:formatCode>
                <c:ptCount val="3"/>
                <c:pt idx="0">
                  <c:v>0.12</c:v>
                </c:pt>
                <c:pt idx="1">
                  <c:v>0.21</c:v>
                </c:pt>
                <c:pt idx="2">
                  <c:v>0.12</c:v>
                </c:pt>
              </c:numCache>
            </c:numRef>
          </c:val>
          <c:extLst>
            <c:ext xmlns:c16="http://schemas.microsoft.com/office/drawing/2014/chart" uri="{C3380CC4-5D6E-409C-BE32-E72D297353CC}">
              <c16:uniqueId val="{00000000-1409-493F-9F73-C62D6EAD1232}"/>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Sheet1!$C$2:$C$4</c:f>
              <c:numCache>
                <c:formatCode>0%</c:formatCode>
                <c:ptCount val="3"/>
                <c:pt idx="0">
                  <c:v>0.08</c:v>
                </c:pt>
                <c:pt idx="1">
                  <c:v>0.09</c:v>
                </c:pt>
                <c:pt idx="2">
                  <c:v>0.14000000000000001</c:v>
                </c:pt>
              </c:numCache>
            </c:numRef>
          </c:val>
          <c:extLst>
            <c:ext xmlns:c16="http://schemas.microsoft.com/office/drawing/2014/chart" uri="{C3380CC4-5D6E-409C-BE32-E72D297353CC}">
              <c16:uniqueId val="{00000001-1409-493F-9F73-C62D6EAD1232}"/>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1409-493F-9F73-C62D6EAD1232}"/>
                </c:ext>
              </c:extLst>
            </c:dLbl>
            <c:dLbl>
              <c:idx val="1"/>
              <c:tx>
                <c:rich>
                  <a:bodyPr/>
                  <a:lstStyle/>
                  <a:p>
                    <a:r>
                      <a:rPr lang="en-US" dirty="0"/>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1409-493F-9F73-C62D6EAD1232}"/>
                </c:ext>
              </c:extLst>
            </c:dLbl>
            <c:dLbl>
              <c:idx val="2"/>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1409-493F-9F73-C62D6EAD123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Sheet1!$D$2:$D$4</c:f>
              <c:numCache>
                <c:formatCode>0%</c:formatCode>
                <c:ptCount val="3"/>
                <c:pt idx="0">
                  <c:v>-0.05</c:v>
                </c:pt>
                <c:pt idx="1">
                  <c:v>-0.09</c:v>
                </c:pt>
                <c:pt idx="2">
                  <c:v>-0.04</c:v>
                </c:pt>
              </c:numCache>
            </c:numRef>
          </c:val>
          <c:extLst>
            <c:ext xmlns:c16="http://schemas.microsoft.com/office/drawing/2014/chart" uri="{C3380CC4-5D6E-409C-BE32-E72D297353CC}">
              <c16:uniqueId val="{00000005-1409-493F-9F73-C62D6EAD1232}"/>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Sheet1!$E$2:$E$4</c:f>
              <c:numCache>
                <c:formatCode>0%</c:formatCode>
                <c:ptCount val="3"/>
                <c:pt idx="0">
                  <c:v>-0.14000000000000001</c:v>
                </c:pt>
                <c:pt idx="1">
                  <c:v>-0.15</c:v>
                </c:pt>
                <c:pt idx="2">
                  <c:v>-0.16</c:v>
                </c:pt>
              </c:numCache>
            </c:numRef>
          </c:val>
          <c:extLst>
            <c:ext xmlns:c16="http://schemas.microsoft.com/office/drawing/2014/chart" uri="{C3380CC4-5D6E-409C-BE32-E72D297353CC}">
              <c16:uniqueId val="{00000006-1409-493F-9F73-C62D6EAD1232}"/>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Sheet1!$F$2:$F$4</c:f>
              <c:numCache>
                <c:formatCode>0%</c:formatCode>
                <c:ptCount val="3"/>
                <c:pt idx="0">
                  <c:v>-0.61</c:v>
                </c:pt>
                <c:pt idx="1">
                  <c:v>-0.46</c:v>
                </c:pt>
                <c:pt idx="2">
                  <c:v>-0.54</c:v>
                </c:pt>
              </c:numCache>
            </c:numRef>
          </c:val>
          <c:extLst>
            <c:ext xmlns:c16="http://schemas.microsoft.com/office/drawing/2014/chart" uri="{C3380CC4-5D6E-409C-BE32-E72D297353CC}">
              <c16:uniqueId val="{00000007-1409-493F-9F73-C62D6EAD1232}"/>
            </c:ext>
          </c:extLst>
        </c:ser>
        <c:dLbls>
          <c:showLegendKey val="0"/>
          <c:showVal val="0"/>
          <c:showCatName val="0"/>
          <c:showSerName val="0"/>
          <c:showPercent val="0"/>
          <c:showBubbleSize val="0"/>
        </c:dLbls>
        <c:gapWidth val="75"/>
        <c:overlap val="100"/>
        <c:axId val="2135102920"/>
        <c:axId val="2135097416"/>
      </c:barChart>
      <c:catAx>
        <c:axId val="213510292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35097416"/>
        <c:crosses val="autoZero"/>
        <c:auto val="1"/>
        <c:lblAlgn val="ctr"/>
        <c:lblOffset val="100"/>
        <c:noMultiLvlLbl val="0"/>
      </c:catAx>
      <c:valAx>
        <c:axId val="2135097416"/>
        <c:scaling>
          <c:orientation val="minMax"/>
          <c:max val="1"/>
          <c:min val="-1"/>
        </c:scaling>
        <c:delete val="1"/>
        <c:axPos val="l"/>
        <c:numFmt formatCode="0%" sourceLinked="1"/>
        <c:majorTickMark val="out"/>
        <c:minorTickMark val="none"/>
        <c:tickLblPos val="nextTo"/>
        <c:crossAx val="213510292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0029443425209702E-2"/>
          <c:y val="3.5724167488808398E-2"/>
          <c:w val="0.95994111314958097"/>
          <c:h val="0.89132079177234302"/>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Sheet1!$B$2:$B$11</c:f>
              <c:numCache>
                <c:formatCode>General</c:formatCode>
                <c:ptCount val="10"/>
              </c:numCache>
            </c:numRef>
          </c:val>
          <c:extLst>
            <c:ext xmlns:c16="http://schemas.microsoft.com/office/drawing/2014/chart" uri="{C3380CC4-5D6E-409C-BE32-E72D297353CC}">
              <c16:uniqueId val="{00000000-B230-4C2A-A31D-099EFDE23819}"/>
            </c:ext>
          </c:extLst>
        </c:ser>
        <c:ser>
          <c:idx val="1"/>
          <c:order val="1"/>
          <c:tx>
            <c:strRef>
              <c:f>Sheet1!$C$1</c:f>
              <c:strCache>
                <c:ptCount val="1"/>
                <c:pt idx="0">
                  <c:v>Somewhat support</c:v>
                </c:pt>
              </c:strCache>
            </c:strRef>
          </c:tx>
          <c:spPr>
            <a:solidFill>
              <a:schemeClr val="bg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Sheet1!$C$2:$C$11</c:f>
              <c:numCache>
                <c:formatCode>General</c:formatCode>
                <c:ptCount val="10"/>
              </c:numCache>
            </c:numRef>
          </c:val>
          <c:extLst>
            <c:ext xmlns:c16="http://schemas.microsoft.com/office/drawing/2014/chart" uri="{C3380CC4-5D6E-409C-BE32-E72D297353CC}">
              <c16:uniqueId val="{00000001-B230-4C2A-A31D-099EFDE23819}"/>
            </c:ext>
          </c:extLst>
        </c:ser>
        <c:ser>
          <c:idx val="2"/>
          <c:order val="2"/>
          <c:tx>
            <c:strRef>
              <c:f>Sheet1!$D$1</c:f>
              <c:strCache>
                <c:ptCount val="1"/>
                <c:pt idx="0">
                  <c:v>Don't know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Sheet1!$D$2:$D$11</c:f>
              <c:numCache>
                <c:formatCode>General</c:formatCode>
                <c:ptCount val="10"/>
              </c:numCache>
            </c:numRef>
          </c:val>
          <c:extLst>
            <c:ext xmlns:c16="http://schemas.microsoft.com/office/drawing/2014/chart" uri="{C3380CC4-5D6E-409C-BE32-E72D297353CC}">
              <c16:uniqueId val="{00000002-B230-4C2A-A31D-099EFDE23819}"/>
            </c:ext>
          </c:extLst>
        </c:ser>
        <c:ser>
          <c:idx val="3"/>
          <c:order val="3"/>
          <c:tx>
            <c:strRef>
              <c:f>Sheet1!$E$1</c:f>
              <c:strCache>
                <c:ptCount val="1"/>
                <c:pt idx="0">
                  <c:v>Not very important</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Sheet1!$A$2:$A$11</c:f>
              <c:numCache>
                <c:formatCode>General</c:formatCode>
                <c:ptCount val="10"/>
              </c:numCache>
            </c:numRef>
          </c:cat>
          <c:val>
            <c:numRef>
              <c:f>Sheet1!$E$2:$E$11</c:f>
              <c:numCache>
                <c:formatCode>General</c:formatCode>
                <c:ptCount val="10"/>
              </c:numCache>
            </c:numRef>
          </c:val>
          <c:extLst>
            <c:ext xmlns:c16="http://schemas.microsoft.com/office/drawing/2014/chart" uri="{C3380CC4-5D6E-409C-BE32-E72D297353CC}">
              <c16:uniqueId val="{00000003-B230-4C2A-A31D-099EFDE23819}"/>
            </c:ext>
          </c:extLst>
        </c:ser>
        <c:ser>
          <c:idx val="4"/>
          <c:order val="4"/>
          <c:tx>
            <c:strRef>
              <c:f>Sheet1!$F$1</c:f>
              <c:strCache>
                <c:ptCount val="1"/>
                <c:pt idx="0">
                  <c:v>Not at all important</c:v>
                </c:pt>
              </c:strCache>
            </c:strRef>
          </c:tx>
          <c:spPr>
            <a:solidFill>
              <a:srgbClr val="C00000"/>
            </a:solidFill>
            <a:ln>
              <a:noFill/>
            </a:ln>
            <a:effectLst/>
          </c:spPr>
          <c:invertIfNegative val="0"/>
          <c:cat>
            <c:numRef>
              <c:f>Sheet1!$A$2:$A$11</c:f>
              <c:numCache>
                <c:formatCode>General</c:formatCode>
                <c:ptCount val="10"/>
              </c:numCache>
            </c:numRef>
          </c:cat>
          <c:val>
            <c:numRef>
              <c:f>Sheet1!$F$2:$F$11</c:f>
              <c:numCache>
                <c:formatCode>General</c:formatCode>
                <c:ptCount val="10"/>
              </c:numCache>
            </c:numRef>
          </c:val>
          <c:extLst>
            <c:ext xmlns:c16="http://schemas.microsoft.com/office/drawing/2014/chart" uri="{C3380CC4-5D6E-409C-BE32-E72D297353CC}">
              <c16:uniqueId val="{00000004-B230-4C2A-A31D-099EFDE23819}"/>
            </c:ext>
          </c:extLst>
        </c:ser>
        <c:dLbls>
          <c:showLegendKey val="0"/>
          <c:showVal val="0"/>
          <c:showCatName val="0"/>
          <c:showSerName val="0"/>
          <c:showPercent val="0"/>
          <c:showBubbleSize val="0"/>
        </c:dLbls>
        <c:gapWidth val="56"/>
        <c:overlap val="100"/>
        <c:axId val="2143751864"/>
        <c:axId val="2144108264"/>
      </c:barChart>
      <c:catAx>
        <c:axId val="214375186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108264"/>
        <c:crosses val="autoZero"/>
        <c:auto val="1"/>
        <c:lblAlgn val="ctr"/>
        <c:lblOffset val="100"/>
        <c:noMultiLvlLbl val="0"/>
      </c:catAx>
      <c:valAx>
        <c:axId val="2144108264"/>
        <c:scaling>
          <c:orientation val="minMax"/>
        </c:scaling>
        <c:delete val="1"/>
        <c:axPos val="b"/>
        <c:numFmt formatCode="General" sourceLinked="1"/>
        <c:majorTickMark val="none"/>
        <c:minorTickMark val="none"/>
        <c:tickLblPos val="nextTo"/>
        <c:crossAx val="2143751864"/>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5643-4D5E-A568-E1C9D33C488E}"/>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5643-4D5E-A568-E1C9D33C488E}"/>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5643-4D5E-A568-E1C9D33C488E}"/>
            </c:ext>
          </c:extLst>
        </c:ser>
        <c:ser>
          <c:idx val="3"/>
          <c:order val="3"/>
          <c:tx>
            <c:strRef>
              <c:f>Sheet1!$E$1</c:f>
              <c:strCache>
                <c:ptCount val="1"/>
                <c:pt idx="0">
                  <c:v>Somewhat oppose</c:v>
                </c:pt>
              </c:strCache>
            </c:strRef>
          </c:tx>
          <c:spPr>
            <a:solidFill>
              <a:srgbClr val="FF7171"/>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5643-4D5E-A568-E1C9D33C488E}"/>
            </c:ext>
          </c:extLst>
        </c:ser>
        <c:ser>
          <c:idx val="4"/>
          <c:order val="4"/>
          <c:tx>
            <c:strRef>
              <c:f>Sheet1!$F$1</c:f>
              <c:strCache>
                <c:ptCount val="1"/>
                <c:pt idx="0">
                  <c:v>Strongly oppose</c:v>
                </c:pt>
              </c:strCache>
            </c:strRef>
          </c:tx>
          <c:spPr>
            <a:solidFill>
              <a:srgbClr val="C00000"/>
            </a:solidFill>
            <a:ln>
              <a:noFill/>
            </a:ln>
            <a:effectLst/>
          </c:spPr>
          <c:invertIfNegative val="0"/>
          <c:cat>
            <c:numRef>
              <c:f>Sheet1!$A$2</c:f>
              <c:numCache>
                <c:formatCode>General</c:formatCode>
                <c:ptCount val="1"/>
              </c:numCache>
            </c:numRef>
          </c:cat>
          <c:val>
            <c:numRef>
              <c:f>Sheet1!$F$2</c:f>
              <c:numCache>
                <c:formatCode>0%</c:formatCode>
                <c:ptCount val="1"/>
                <c:pt idx="0">
                  <c:v>0</c:v>
                </c:pt>
              </c:numCache>
            </c:numRef>
          </c:val>
          <c:extLst>
            <c:ext xmlns:c16="http://schemas.microsoft.com/office/drawing/2014/chart" uri="{C3380CC4-5D6E-409C-BE32-E72D297353CC}">
              <c16:uniqueId val="{00000004-5643-4D5E-A568-E1C9D33C488E}"/>
            </c:ext>
          </c:extLst>
        </c:ser>
        <c:dLbls>
          <c:showLegendKey val="0"/>
          <c:showVal val="0"/>
          <c:showCatName val="0"/>
          <c:showSerName val="0"/>
          <c:showPercent val="0"/>
          <c:showBubbleSize val="0"/>
        </c:dLbls>
        <c:gapWidth val="75"/>
        <c:overlap val="100"/>
        <c:axId val="2143643528"/>
        <c:axId val="2143630968"/>
      </c:barChart>
      <c:catAx>
        <c:axId val="214364352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630968"/>
        <c:crosses val="autoZero"/>
        <c:auto val="1"/>
        <c:lblAlgn val="ctr"/>
        <c:lblOffset val="100"/>
        <c:noMultiLvlLbl val="0"/>
      </c:catAx>
      <c:valAx>
        <c:axId val="2143630968"/>
        <c:scaling>
          <c:orientation val="minMax"/>
          <c:max val="1.1000000000000001"/>
          <c:min val="-0.8"/>
        </c:scaling>
        <c:delete val="1"/>
        <c:axPos val="t"/>
        <c:numFmt formatCode="0%" sourceLinked="1"/>
        <c:majorTickMark val="out"/>
        <c:minorTickMark val="none"/>
        <c:tickLblPos val="nextTo"/>
        <c:crossAx val="214364352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Sheet1!$B$2:$B$4</c:f>
              <c:numCache>
                <c:formatCode>0%</c:formatCode>
                <c:ptCount val="3"/>
                <c:pt idx="0">
                  <c:v>0.18</c:v>
                </c:pt>
                <c:pt idx="1">
                  <c:v>0.23</c:v>
                </c:pt>
                <c:pt idx="2">
                  <c:v>0.19</c:v>
                </c:pt>
              </c:numCache>
            </c:numRef>
          </c:val>
          <c:extLst>
            <c:ext xmlns:c16="http://schemas.microsoft.com/office/drawing/2014/chart" uri="{C3380CC4-5D6E-409C-BE32-E72D297353CC}">
              <c16:uniqueId val="{00000000-7E28-446D-A988-743C65674AE2}"/>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Sheet1!$C$2:$C$4</c:f>
              <c:numCache>
                <c:formatCode>0%</c:formatCode>
                <c:ptCount val="3"/>
                <c:pt idx="0">
                  <c:v>0.19</c:v>
                </c:pt>
                <c:pt idx="1">
                  <c:v>0.28999999999999998</c:v>
                </c:pt>
                <c:pt idx="2">
                  <c:v>0.19</c:v>
                </c:pt>
              </c:numCache>
            </c:numRef>
          </c:val>
          <c:extLst>
            <c:ext xmlns:c16="http://schemas.microsoft.com/office/drawing/2014/chart" uri="{C3380CC4-5D6E-409C-BE32-E72D297353CC}">
              <c16:uniqueId val="{00000001-7E28-446D-A988-743C65674AE2}"/>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7E28-446D-A988-743C65674AE2}"/>
                </c:ext>
              </c:extLst>
            </c:dLbl>
            <c:dLbl>
              <c:idx val="1"/>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7E28-446D-A988-743C65674AE2}"/>
                </c:ext>
              </c:extLst>
            </c:dLbl>
            <c:dLbl>
              <c:idx val="2"/>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7E28-446D-A988-743C65674AE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Sheet1!$D$2:$D$4</c:f>
              <c:numCache>
                <c:formatCode>0%</c:formatCode>
                <c:ptCount val="3"/>
                <c:pt idx="0">
                  <c:v>-7.0000000000000007E-2</c:v>
                </c:pt>
                <c:pt idx="1">
                  <c:v>-7.0000000000000007E-2</c:v>
                </c:pt>
                <c:pt idx="2">
                  <c:v>-7.0000000000000007E-2</c:v>
                </c:pt>
              </c:numCache>
            </c:numRef>
          </c:val>
          <c:extLst>
            <c:ext xmlns:c16="http://schemas.microsoft.com/office/drawing/2014/chart" uri="{C3380CC4-5D6E-409C-BE32-E72D297353CC}">
              <c16:uniqueId val="{00000002-7E28-446D-A988-743C65674AE2}"/>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Sheet1!$E$2:$E$4</c:f>
              <c:numCache>
                <c:formatCode>0%</c:formatCode>
                <c:ptCount val="3"/>
                <c:pt idx="0">
                  <c:v>-0.16</c:v>
                </c:pt>
                <c:pt idx="1">
                  <c:v>-0.16</c:v>
                </c:pt>
                <c:pt idx="2">
                  <c:v>-0.15</c:v>
                </c:pt>
              </c:numCache>
            </c:numRef>
          </c:val>
          <c:extLst>
            <c:ext xmlns:c16="http://schemas.microsoft.com/office/drawing/2014/chart" uri="{C3380CC4-5D6E-409C-BE32-E72D297353CC}">
              <c16:uniqueId val="{00000003-7E28-446D-A988-743C65674AE2}"/>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Sheet1!$F$2:$F$4</c:f>
              <c:numCache>
                <c:formatCode>0%</c:formatCode>
                <c:ptCount val="3"/>
                <c:pt idx="0">
                  <c:v>-0.41</c:v>
                </c:pt>
                <c:pt idx="1">
                  <c:v>-0.25</c:v>
                </c:pt>
                <c:pt idx="2">
                  <c:v>-0.41</c:v>
                </c:pt>
              </c:numCache>
            </c:numRef>
          </c:val>
          <c:extLst>
            <c:ext xmlns:c16="http://schemas.microsoft.com/office/drawing/2014/chart" uri="{C3380CC4-5D6E-409C-BE32-E72D297353CC}">
              <c16:uniqueId val="{00000004-7E28-446D-A988-743C65674AE2}"/>
            </c:ext>
          </c:extLst>
        </c:ser>
        <c:dLbls>
          <c:showLegendKey val="0"/>
          <c:showVal val="0"/>
          <c:showCatName val="0"/>
          <c:showSerName val="0"/>
          <c:showPercent val="0"/>
          <c:showBubbleSize val="0"/>
        </c:dLbls>
        <c:gapWidth val="75"/>
        <c:overlap val="100"/>
        <c:axId val="2144298248"/>
        <c:axId val="2144293464"/>
      </c:barChart>
      <c:catAx>
        <c:axId val="21442982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2144293464"/>
        <c:crosses val="autoZero"/>
        <c:auto val="1"/>
        <c:lblAlgn val="ctr"/>
        <c:lblOffset val="100"/>
        <c:noMultiLvlLbl val="0"/>
      </c:catAx>
      <c:valAx>
        <c:axId val="2144293464"/>
        <c:scaling>
          <c:orientation val="minMax"/>
          <c:max val="1"/>
          <c:min val="-1"/>
        </c:scaling>
        <c:delete val="1"/>
        <c:axPos val="l"/>
        <c:numFmt formatCode="0%" sourceLinked="1"/>
        <c:majorTickMark val="out"/>
        <c:minorTickMark val="none"/>
        <c:tickLblPos val="nextTo"/>
        <c:crossAx val="21442982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Sheet1!$B$2:$B$4</c:f>
              <c:numCache>
                <c:formatCode>0%</c:formatCode>
                <c:ptCount val="3"/>
                <c:pt idx="0">
                  <c:v>0.12</c:v>
                </c:pt>
                <c:pt idx="1">
                  <c:v>0.24</c:v>
                </c:pt>
                <c:pt idx="2">
                  <c:v>0.1</c:v>
                </c:pt>
              </c:numCache>
            </c:numRef>
          </c:val>
          <c:extLst>
            <c:ext xmlns:c16="http://schemas.microsoft.com/office/drawing/2014/chart" uri="{C3380CC4-5D6E-409C-BE32-E72D297353CC}">
              <c16:uniqueId val="{00000000-D1BA-4CB1-937C-A309172129B8}"/>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Sheet1!$C$2:$C$4</c:f>
              <c:numCache>
                <c:formatCode>0%</c:formatCode>
                <c:ptCount val="3"/>
                <c:pt idx="0">
                  <c:v>0.16</c:v>
                </c:pt>
                <c:pt idx="1">
                  <c:v>0.28999999999999998</c:v>
                </c:pt>
                <c:pt idx="2">
                  <c:v>0.17</c:v>
                </c:pt>
              </c:numCache>
            </c:numRef>
          </c:val>
          <c:extLst>
            <c:ext xmlns:c16="http://schemas.microsoft.com/office/drawing/2014/chart" uri="{C3380CC4-5D6E-409C-BE32-E72D297353CC}">
              <c16:uniqueId val="{00000001-D1BA-4CB1-937C-A309172129B8}"/>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D1BA-4CB1-937C-A309172129B8}"/>
                </c:ext>
              </c:extLst>
            </c:dLbl>
            <c:dLbl>
              <c:idx val="1"/>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D1BA-4CB1-937C-A309172129B8}"/>
                </c:ext>
              </c:extLst>
            </c:dLbl>
            <c:dLbl>
              <c:idx val="2"/>
              <c:tx>
                <c:rich>
                  <a:bodyPr/>
                  <a:lstStyle/>
                  <a:p>
                    <a:r>
                      <a:rPr lang="en-US" dirty="0"/>
                      <a:t>10%</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D1BA-4CB1-937C-A309172129B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Sheet1!$D$2:$D$4</c:f>
              <c:numCache>
                <c:formatCode>0%</c:formatCode>
                <c:ptCount val="3"/>
                <c:pt idx="0">
                  <c:v>-0.08</c:v>
                </c:pt>
                <c:pt idx="1">
                  <c:v>-0.1</c:v>
                </c:pt>
                <c:pt idx="2">
                  <c:v>-0.1</c:v>
                </c:pt>
              </c:numCache>
            </c:numRef>
          </c:val>
          <c:extLst>
            <c:ext xmlns:c16="http://schemas.microsoft.com/office/drawing/2014/chart" uri="{C3380CC4-5D6E-409C-BE32-E72D297353CC}">
              <c16:uniqueId val="{00000002-D1BA-4CB1-937C-A309172129B8}"/>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Sheet1!$E$2:$E$4</c:f>
              <c:numCache>
                <c:formatCode>0%</c:formatCode>
                <c:ptCount val="3"/>
                <c:pt idx="0">
                  <c:v>-0.11</c:v>
                </c:pt>
                <c:pt idx="1">
                  <c:v>-0.12</c:v>
                </c:pt>
                <c:pt idx="2">
                  <c:v>-0.14000000000000001</c:v>
                </c:pt>
              </c:numCache>
            </c:numRef>
          </c:val>
          <c:extLst>
            <c:ext xmlns:c16="http://schemas.microsoft.com/office/drawing/2014/chart" uri="{C3380CC4-5D6E-409C-BE32-E72D297353CC}">
              <c16:uniqueId val="{00000003-D1BA-4CB1-937C-A309172129B8}"/>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Sheet1!$F$2:$F$4</c:f>
              <c:numCache>
                <c:formatCode>0%</c:formatCode>
                <c:ptCount val="3"/>
                <c:pt idx="0">
                  <c:v>-0.53</c:v>
                </c:pt>
                <c:pt idx="1">
                  <c:v>-0.26</c:v>
                </c:pt>
                <c:pt idx="2">
                  <c:v>-0.49</c:v>
                </c:pt>
              </c:numCache>
            </c:numRef>
          </c:val>
          <c:extLst>
            <c:ext xmlns:c16="http://schemas.microsoft.com/office/drawing/2014/chart" uri="{C3380CC4-5D6E-409C-BE32-E72D297353CC}">
              <c16:uniqueId val="{00000004-D1BA-4CB1-937C-A309172129B8}"/>
            </c:ext>
          </c:extLst>
        </c:ser>
        <c:dLbls>
          <c:showLegendKey val="0"/>
          <c:showVal val="0"/>
          <c:showCatName val="0"/>
          <c:showSerName val="0"/>
          <c:showPercent val="0"/>
          <c:showBubbleSize val="0"/>
        </c:dLbls>
        <c:gapWidth val="75"/>
        <c:overlap val="100"/>
        <c:axId val="2134977048"/>
        <c:axId val="2134971064"/>
      </c:barChart>
      <c:catAx>
        <c:axId val="2134977048"/>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34971064"/>
        <c:crosses val="autoZero"/>
        <c:auto val="1"/>
        <c:lblAlgn val="ctr"/>
        <c:lblOffset val="100"/>
        <c:noMultiLvlLbl val="0"/>
      </c:catAx>
      <c:valAx>
        <c:axId val="2134971064"/>
        <c:scaling>
          <c:orientation val="minMax"/>
          <c:max val="1"/>
          <c:min val="-1"/>
        </c:scaling>
        <c:delete val="1"/>
        <c:axPos val="l"/>
        <c:numFmt formatCode="0%" sourceLinked="1"/>
        <c:majorTickMark val="out"/>
        <c:minorTickMark val="none"/>
        <c:tickLblPos val="nextTo"/>
        <c:crossAx val="213497704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4546680657911E-2"/>
          <c:y val="3.16719939005616E-2"/>
          <c:w val="0.93989637902763501"/>
          <c:h val="0.79654606253747895"/>
        </c:manualLayout>
      </c:layout>
      <c:lineChart>
        <c:grouping val="standard"/>
        <c:varyColors val="0"/>
        <c:ser>
          <c:idx val="0"/>
          <c:order val="0"/>
          <c:tx>
            <c:strRef>
              <c:f>Sheet1!$B$1</c:f>
              <c:strCache>
                <c:ptCount val="1"/>
                <c:pt idx="0">
                  <c:v>Democrat</c:v>
                </c:pt>
              </c:strCache>
            </c:strRef>
          </c:tx>
          <c:spPr>
            <a:ln w="38100" cap="rnd">
              <a:solidFill>
                <a:srgbClr val="297FD5"/>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F4B-4865-94E5-07AF2738E2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2017</c:v>
                </c:pt>
                <c:pt idx="1">
                  <c:v>May. 2017</c:v>
                </c:pt>
              </c:strCache>
            </c:strRef>
          </c:cat>
          <c:val>
            <c:numRef>
              <c:f>Sheet1!$B$2:$B$3</c:f>
              <c:numCache>
                <c:formatCode>0%</c:formatCode>
                <c:ptCount val="2"/>
                <c:pt idx="0">
                  <c:v>0.38</c:v>
                </c:pt>
                <c:pt idx="1">
                  <c:v>0.4</c:v>
                </c:pt>
              </c:numCache>
            </c:numRef>
          </c:val>
          <c:smooth val="0"/>
          <c:extLst>
            <c:ext xmlns:c16="http://schemas.microsoft.com/office/drawing/2014/chart" uri="{C3380CC4-5D6E-409C-BE32-E72D297353CC}">
              <c16:uniqueId val="{00000001-3F4B-4865-94E5-07AF2738E2CB}"/>
            </c:ext>
          </c:extLst>
        </c:ser>
        <c:ser>
          <c:idx val="1"/>
          <c:order val="1"/>
          <c:tx>
            <c:strRef>
              <c:f>Sheet1!$C$1</c:f>
              <c:strCache>
                <c:ptCount val="1"/>
                <c:pt idx="0">
                  <c:v>Republican</c:v>
                </c:pt>
              </c:strCache>
            </c:strRef>
          </c:tx>
          <c:spPr>
            <a:ln w="38100" cap="rnd">
              <a:solidFill>
                <a:srgbClr val="C00000"/>
              </a:solidFill>
              <a:round/>
            </a:ln>
            <a:effectLst/>
          </c:spPr>
          <c:marker>
            <c:symbol val="none"/>
          </c:marker>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CDB-4A83-94C4-FEC8985056D1}"/>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t"/>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2017</c:v>
                </c:pt>
                <c:pt idx="1">
                  <c:v>May. 2017</c:v>
                </c:pt>
              </c:strCache>
            </c:strRef>
          </c:cat>
          <c:val>
            <c:numRef>
              <c:f>Sheet1!$C$2:$C$3</c:f>
              <c:numCache>
                <c:formatCode>0%</c:formatCode>
                <c:ptCount val="2"/>
                <c:pt idx="0">
                  <c:v>0.39</c:v>
                </c:pt>
                <c:pt idx="1">
                  <c:v>0.38</c:v>
                </c:pt>
              </c:numCache>
            </c:numRef>
          </c:val>
          <c:smooth val="0"/>
          <c:extLst>
            <c:ext xmlns:c16="http://schemas.microsoft.com/office/drawing/2014/chart" uri="{C3380CC4-5D6E-409C-BE32-E72D297353CC}">
              <c16:uniqueId val="{00000003-3F4B-4865-94E5-07AF2738E2CB}"/>
            </c:ext>
          </c:extLst>
        </c:ser>
        <c:ser>
          <c:idx val="2"/>
          <c:order val="2"/>
          <c:tx>
            <c:strRef>
              <c:f>Sheet1!$D$1</c:f>
              <c:strCache>
                <c:ptCount val="1"/>
                <c:pt idx="0">
                  <c:v>Undecided / Refused</c:v>
                </c:pt>
              </c:strCache>
            </c:strRef>
          </c:tx>
          <c:spPr>
            <a:ln w="38100" cap="rnd">
              <a:solidFill>
                <a:schemeClr val="bg1">
                  <a:lumMod val="50000"/>
                </a:schemeClr>
              </a:solidFill>
              <a:round/>
            </a:ln>
            <a:effectLst/>
          </c:spPr>
          <c:marker>
            <c:symbol val="none"/>
          </c:marker>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3F4B-4865-94E5-07AF2738E2CB}"/>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2017</c:v>
                </c:pt>
                <c:pt idx="1">
                  <c:v>May. 2017</c:v>
                </c:pt>
              </c:strCache>
            </c:strRef>
          </c:cat>
          <c:val>
            <c:numRef>
              <c:f>Sheet1!$D$2:$D$3</c:f>
              <c:numCache>
                <c:formatCode>0%</c:formatCode>
                <c:ptCount val="2"/>
                <c:pt idx="0">
                  <c:v>0.24</c:v>
                </c:pt>
                <c:pt idx="1">
                  <c:v>0.22</c:v>
                </c:pt>
              </c:numCache>
            </c:numRef>
          </c:val>
          <c:smooth val="0"/>
          <c:extLst>
            <c:ext xmlns:c16="http://schemas.microsoft.com/office/drawing/2014/chart" uri="{C3380CC4-5D6E-409C-BE32-E72D297353CC}">
              <c16:uniqueId val="{00000005-3F4B-4865-94E5-07AF2738E2CB}"/>
            </c:ext>
          </c:extLst>
        </c:ser>
        <c:dLbls>
          <c:showLegendKey val="0"/>
          <c:showVal val="0"/>
          <c:showCatName val="0"/>
          <c:showSerName val="0"/>
          <c:showPercent val="0"/>
          <c:showBubbleSize val="0"/>
        </c:dLbls>
        <c:smooth val="0"/>
        <c:axId val="-2126579720"/>
        <c:axId val="-2126576168"/>
      </c:lineChart>
      <c:catAx>
        <c:axId val="-21265797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6576168"/>
        <c:crosses val="autoZero"/>
        <c:auto val="1"/>
        <c:lblAlgn val="ctr"/>
        <c:lblOffset val="100"/>
        <c:noMultiLvlLbl val="0"/>
      </c:catAx>
      <c:valAx>
        <c:axId val="-2126576168"/>
        <c:scaling>
          <c:orientation val="minMax"/>
        </c:scaling>
        <c:delete val="1"/>
        <c:axPos val="l"/>
        <c:numFmt formatCode="0%" sourceLinked="1"/>
        <c:majorTickMark val="out"/>
        <c:minorTickMark val="none"/>
        <c:tickLblPos val="nextTo"/>
        <c:crossAx val="-2126579720"/>
        <c:crosses val="autoZero"/>
        <c:crossBetween val="between"/>
      </c:valAx>
      <c:spPr>
        <a:noFill/>
        <a:ln>
          <a:noFill/>
        </a:ln>
        <a:effectLst/>
      </c:spPr>
    </c:plotArea>
    <c:legend>
      <c:legendPos val="b"/>
      <c:layout>
        <c:manualLayout>
          <c:xMode val="edge"/>
          <c:yMode val="edge"/>
          <c:x val="0.219627958649036"/>
          <c:y val="0.93194460083324004"/>
          <c:w val="0.55076579109398105"/>
          <c:h val="6.8055399166760497E-2"/>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Sheet1!$B$2:$B$4</c:f>
              <c:numCache>
                <c:formatCode>0%</c:formatCode>
                <c:ptCount val="3"/>
                <c:pt idx="0">
                  <c:v>0.15</c:v>
                </c:pt>
                <c:pt idx="1">
                  <c:v>0.18</c:v>
                </c:pt>
                <c:pt idx="2">
                  <c:v>0.17</c:v>
                </c:pt>
              </c:numCache>
            </c:numRef>
          </c:val>
          <c:extLst>
            <c:ext xmlns:c16="http://schemas.microsoft.com/office/drawing/2014/chart" uri="{C3380CC4-5D6E-409C-BE32-E72D297353CC}">
              <c16:uniqueId val="{00000000-B688-4582-BC28-E2F53F8DE479}"/>
            </c:ext>
          </c:extLst>
        </c:ser>
        <c:ser>
          <c:idx val="1"/>
          <c:order val="1"/>
          <c:tx>
            <c:strRef>
              <c:f>Sheet1!$C$1</c:f>
              <c:strCache>
                <c:ptCount val="1"/>
                <c:pt idx="0">
                  <c:v>Strongly support</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Sheet1!$C$2:$C$4</c:f>
              <c:numCache>
                <c:formatCode>0%</c:formatCode>
                <c:ptCount val="3"/>
                <c:pt idx="0">
                  <c:v>0.09</c:v>
                </c:pt>
                <c:pt idx="1">
                  <c:v>0.12</c:v>
                </c:pt>
                <c:pt idx="2">
                  <c:v>0.14000000000000001</c:v>
                </c:pt>
              </c:numCache>
            </c:numRef>
          </c:val>
          <c:extLst>
            <c:ext xmlns:c16="http://schemas.microsoft.com/office/drawing/2014/chart" uri="{C3380CC4-5D6E-409C-BE32-E72D297353CC}">
              <c16:uniqueId val="{00000001-B688-4582-BC28-E2F53F8DE479}"/>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8%</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733-4486-8A1E-E43DF4D41E96}"/>
                </c:ext>
              </c:extLst>
            </c:dLbl>
            <c:dLbl>
              <c:idx val="1"/>
              <c:tx>
                <c:rich>
                  <a:bodyPr/>
                  <a:lstStyle/>
                  <a:p>
                    <a:r>
                      <a:rPr lang="en-US" dirty="0"/>
                      <a:t>11%</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0733-4486-8A1E-E43DF4D41E96}"/>
                </c:ext>
              </c:extLst>
            </c:dLbl>
            <c:dLbl>
              <c:idx val="2"/>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0733-4486-8A1E-E43DF4D41E9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Sheet1!$D$2:$D$4</c:f>
              <c:numCache>
                <c:formatCode>0%</c:formatCode>
                <c:ptCount val="3"/>
                <c:pt idx="0">
                  <c:v>-0.08</c:v>
                </c:pt>
                <c:pt idx="1">
                  <c:v>-0.11</c:v>
                </c:pt>
                <c:pt idx="2">
                  <c:v>-0.05</c:v>
                </c:pt>
              </c:numCache>
            </c:numRef>
          </c:val>
          <c:extLst>
            <c:ext xmlns:c16="http://schemas.microsoft.com/office/drawing/2014/chart" uri="{C3380CC4-5D6E-409C-BE32-E72D297353CC}">
              <c16:uniqueId val="{00000002-B688-4582-BC28-E2F53F8DE479}"/>
            </c:ext>
          </c:extLst>
        </c:ser>
        <c:ser>
          <c:idx val="3"/>
          <c:order val="3"/>
          <c:tx>
            <c:strRef>
              <c:f>Sheet1!$E$1</c:f>
              <c:strCache>
                <c:ptCount val="1"/>
                <c:pt idx="0">
                  <c:v>Somewhat oppose</c:v>
                </c:pt>
              </c:strCache>
            </c:strRef>
          </c:tx>
          <c:spPr>
            <a:solidFill>
              <a:srgbClr val="FF717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Sheet1!$E$2:$E$4</c:f>
              <c:numCache>
                <c:formatCode>0%</c:formatCode>
                <c:ptCount val="3"/>
                <c:pt idx="0">
                  <c:v>-0.22</c:v>
                </c:pt>
                <c:pt idx="1">
                  <c:v>-0.24</c:v>
                </c:pt>
                <c:pt idx="2">
                  <c:v>-0.19</c:v>
                </c:pt>
              </c:numCache>
            </c:numRef>
          </c:val>
          <c:extLst>
            <c:ext xmlns:c16="http://schemas.microsoft.com/office/drawing/2014/chart" uri="{C3380CC4-5D6E-409C-BE32-E72D297353CC}">
              <c16:uniqueId val="{00000003-B688-4582-BC28-E2F53F8DE479}"/>
            </c:ext>
          </c:extLst>
        </c:ser>
        <c:ser>
          <c:idx val="4"/>
          <c:order val="4"/>
          <c:tx>
            <c:strRef>
              <c:f>Sheet1!$F$1</c:f>
              <c:strCache>
                <c:ptCount val="1"/>
                <c:pt idx="0">
                  <c:v>Strongly oppose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All voters</c:v>
                </c:pt>
                <c:pt idx="1">
                  <c:v>Rep.</c:v>
                </c:pt>
                <c:pt idx="2">
                  <c:v>Ind.</c:v>
                </c:pt>
              </c:strCache>
            </c:strRef>
          </c:cat>
          <c:val>
            <c:numRef>
              <c:f>Sheet1!$F$2:$F$4</c:f>
              <c:numCache>
                <c:formatCode>0%</c:formatCode>
                <c:ptCount val="3"/>
                <c:pt idx="0">
                  <c:v>-0.47</c:v>
                </c:pt>
                <c:pt idx="1">
                  <c:v>-0.35</c:v>
                </c:pt>
                <c:pt idx="2">
                  <c:v>-0.45</c:v>
                </c:pt>
              </c:numCache>
            </c:numRef>
          </c:val>
          <c:extLst>
            <c:ext xmlns:c16="http://schemas.microsoft.com/office/drawing/2014/chart" uri="{C3380CC4-5D6E-409C-BE32-E72D297353CC}">
              <c16:uniqueId val="{00000004-B688-4582-BC28-E2F53F8DE479}"/>
            </c:ext>
          </c:extLst>
        </c:ser>
        <c:dLbls>
          <c:showLegendKey val="0"/>
          <c:showVal val="0"/>
          <c:showCatName val="0"/>
          <c:showSerName val="0"/>
          <c:showPercent val="0"/>
          <c:showBubbleSize val="0"/>
        </c:dLbls>
        <c:gapWidth val="75"/>
        <c:overlap val="100"/>
        <c:axId val="2144631912"/>
        <c:axId val="2145355672"/>
      </c:barChart>
      <c:catAx>
        <c:axId val="2144631912"/>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1" i="0" u="none" strike="noStrike" kern="1200" baseline="0">
                <a:solidFill>
                  <a:schemeClr val="tx1">
                    <a:lumMod val="65000"/>
                    <a:lumOff val="35000"/>
                  </a:schemeClr>
                </a:solidFill>
                <a:latin typeface="+mn-lt"/>
                <a:ea typeface="+mn-ea"/>
                <a:cs typeface="+mn-cs"/>
              </a:defRPr>
            </a:pPr>
            <a:endParaRPr lang="en-US"/>
          </a:p>
        </c:txPr>
        <c:crossAx val="2145355672"/>
        <c:crosses val="autoZero"/>
        <c:auto val="1"/>
        <c:lblAlgn val="ctr"/>
        <c:lblOffset val="100"/>
        <c:noMultiLvlLbl val="0"/>
      </c:catAx>
      <c:valAx>
        <c:axId val="2145355672"/>
        <c:scaling>
          <c:orientation val="minMax"/>
          <c:max val="1"/>
          <c:min val="-1"/>
        </c:scaling>
        <c:delete val="1"/>
        <c:axPos val="l"/>
        <c:numFmt formatCode="0%" sourceLinked="1"/>
        <c:majorTickMark val="out"/>
        <c:minorTickMark val="none"/>
        <c:tickLblPos val="nextTo"/>
        <c:crossAx val="214463191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567145449697897E-2"/>
          <c:w val="1"/>
          <c:h val="0.92704495926115205"/>
        </c:manualLayout>
      </c:layout>
      <c:barChart>
        <c:barDir val="bar"/>
        <c:grouping val="stacked"/>
        <c:varyColors val="0"/>
        <c:ser>
          <c:idx val="0"/>
          <c:order val="0"/>
          <c:tx>
            <c:strRef>
              <c:f>Sheet1!$B$1</c:f>
              <c:strCache>
                <c:ptCount val="1"/>
                <c:pt idx="0">
                  <c:v>Low priority</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Sheet1!$B$2:$B$6</c:f>
              <c:numCache>
                <c:formatCode>0%</c:formatCode>
                <c:ptCount val="5"/>
                <c:pt idx="0">
                  <c:v>0.12</c:v>
                </c:pt>
                <c:pt idx="1">
                  <c:v>0.13</c:v>
                </c:pt>
                <c:pt idx="2">
                  <c:v>0.14000000000000001</c:v>
                </c:pt>
                <c:pt idx="3">
                  <c:v>0.16</c:v>
                </c:pt>
                <c:pt idx="4">
                  <c:v>0.15</c:v>
                </c:pt>
              </c:numCache>
            </c:numRef>
          </c:val>
          <c:extLst>
            <c:ext xmlns:c16="http://schemas.microsoft.com/office/drawing/2014/chart" uri="{C3380CC4-5D6E-409C-BE32-E72D297353CC}">
              <c16:uniqueId val="{00000000-DF39-4674-9811-6BB3D9E8D476}"/>
            </c:ext>
          </c:extLst>
        </c:ser>
        <c:ser>
          <c:idx val="1"/>
          <c:order val="1"/>
          <c:tx>
            <c:strRef>
              <c:f>Sheet1!$C$1</c:f>
              <c:strCache>
                <c:ptCount val="1"/>
                <c:pt idx="0">
                  <c:v>High priority</c:v>
                </c:pt>
              </c:strCache>
            </c:strRef>
          </c:tx>
          <c:spPr>
            <a:solidFill>
              <a:srgbClr val="297F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Sheet1!$C$2:$C$6</c:f>
              <c:numCache>
                <c:formatCode>0%</c:formatCode>
                <c:ptCount val="5"/>
                <c:pt idx="0">
                  <c:v>0.83</c:v>
                </c:pt>
                <c:pt idx="1">
                  <c:v>0.82</c:v>
                </c:pt>
                <c:pt idx="2">
                  <c:v>0.81</c:v>
                </c:pt>
                <c:pt idx="3">
                  <c:v>0.78</c:v>
                </c:pt>
                <c:pt idx="4">
                  <c:v>0.74</c:v>
                </c:pt>
              </c:numCache>
            </c:numRef>
          </c:val>
          <c:extLst>
            <c:ext xmlns:c16="http://schemas.microsoft.com/office/drawing/2014/chart" uri="{C3380CC4-5D6E-409C-BE32-E72D297353CC}">
              <c16:uniqueId val="{00000001-DF39-4674-9811-6BB3D9E8D476}"/>
            </c:ext>
          </c:extLst>
        </c:ser>
        <c:ser>
          <c:idx val="2"/>
          <c:order val="2"/>
          <c:tx>
            <c:strRef>
              <c:f>Sheet1!$D$1</c:f>
              <c:strCache>
                <c:ptCount val="1"/>
                <c:pt idx="0">
                  <c:v>Not a priority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Sheet1!$D$2:$D$6</c:f>
              <c:numCache>
                <c:formatCode>0%</c:formatCode>
                <c:ptCount val="5"/>
                <c:pt idx="0">
                  <c:v>-0.05</c:v>
                </c:pt>
                <c:pt idx="1">
                  <c:v>-0.04</c:v>
                </c:pt>
                <c:pt idx="2">
                  <c:v>-0.04</c:v>
                </c:pt>
                <c:pt idx="3">
                  <c:v>-0.05</c:v>
                </c:pt>
                <c:pt idx="4">
                  <c:v>-0.08</c:v>
                </c:pt>
              </c:numCache>
            </c:numRef>
          </c:val>
          <c:extLst>
            <c:ext xmlns:c16="http://schemas.microsoft.com/office/drawing/2014/chart" uri="{C3380CC4-5D6E-409C-BE32-E72D297353CC}">
              <c16:uniqueId val="{00000006-DF39-4674-9811-6BB3D9E8D476}"/>
            </c:ext>
          </c:extLst>
        </c:ser>
        <c:ser>
          <c:idx val="3"/>
          <c:order val="3"/>
          <c:tx>
            <c:strRef>
              <c:f>Sheet1!$E$1</c:f>
              <c:strCache>
                <c:ptCount val="1"/>
                <c:pt idx="0">
                  <c:v>Don't know / Refused</c:v>
                </c:pt>
              </c:strCache>
            </c:strRef>
          </c:tx>
          <c:spPr>
            <a:solidFill>
              <a:schemeClr val="bg1">
                <a:lumMod val="50000"/>
              </a:schemeClr>
            </a:solidFill>
            <a:ln w="12700">
              <a:solidFill>
                <a:schemeClr val="bg1"/>
              </a:solidFill>
            </a:ln>
            <a:effectLst/>
          </c:spPr>
          <c:invertIfNegative val="0"/>
          <c:dLbls>
            <c:dLbl>
              <c:idx val="0"/>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649-4EE6-AA38-6111B84BDA82}"/>
                </c:ext>
              </c:extLst>
            </c:dLbl>
            <c:dLbl>
              <c:idx val="1"/>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649-4EE6-AA38-6111B84BDA82}"/>
                </c:ext>
              </c:extLst>
            </c:dLbl>
            <c:dLbl>
              <c:idx val="2"/>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649-4EE6-AA38-6111B84BDA82}"/>
                </c:ext>
              </c:extLst>
            </c:dLbl>
            <c:dLbl>
              <c:idx val="3"/>
              <c:tx>
                <c:rich>
                  <a:bodyPr/>
                  <a:lstStyle/>
                  <a:p>
                    <a:r>
                      <a:rPr lang="en-US"/>
                      <a:t>1%</a:t>
                    </a:r>
                    <a:endParaRPr lang="en-US" dirty="0"/>
                  </a:p>
                </c:rich>
              </c:tx>
              <c:dLblPos val="in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649-4EE6-AA38-6111B84BDA82}"/>
                </c:ext>
              </c:extLst>
            </c:dLbl>
            <c:dLbl>
              <c:idx val="4"/>
              <c:layout>
                <c:manualLayout>
                  <c:x val="-3.35964058162753E-2"/>
                  <c:y val="0"/>
                </c:manualLayout>
              </c:layout>
              <c:tx>
                <c:rich>
                  <a:bodyPr/>
                  <a:lstStyle/>
                  <a:p>
                    <a:r>
                      <a:rPr lang="en-US"/>
                      <a:t>3%</a:t>
                    </a:r>
                    <a:endParaRPr lang="en-US" dirty="0"/>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649-4EE6-AA38-6111B84BDA8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Sheet1!$A$2:$A$6</c:f>
              <c:numCache>
                <c:formatCode>General</c:formatCode>
                <c:ptCount val="5"/>
              </c:numCache>
            </c:numRef>
          </c:cat>
          <c:val>
            <c:numRef>
              <c:f>Sheet1!$E$2:$E$6</c:f>
              <c:numCache>
                <c:formatCode>0%</c:formatCode>
                <c:ptCount val="5"/>
                <c:pt idx="0">
                  <c:v>-0.01</c:v>
                </c:pt>
                <c:pt idx="1">
                  <c:v>-0.01</c:v>
                </c:pt>
                <c:pt idx="2">
                  <c:v>-0.01</c:v>
                </c:pt>
                <c:pt idx="3">
                  <c:v>-0.01</c:v>
                </c:pt>
                <c:pt idx="4">
                  <c:v>-0.03</c:v>
                </c:pt>
              </c:numCache>
            </c:numRef>
          </c:val>
          <c:extLst>
            <c:ext xmlns:c16="http://schemas.microsoft.com/office/drawing/2014/chart" uri="{C3380CC4-5D6E-409C-BE32-E72D297353CC}">
              <c16:uniqueId val="{0000000C-DF39-4674-9811-6BB3D9E8D476}"/>
            </c:ext>
          </c:extLst>
        </c:ser>
        <c:dLbls>
          <c:showLegendKey val="0"/>
          <c:showVal val="0"/>
          <c:showCatName val="0"/>
          <c:showSerName val="0"/>
          <c:showPercent val="0"/>
          <c:showBubbleSize val="0"/>
        </c:dLbls>
        <c:gapWidth val="75"/>
        <c:overlap val="100"/>
        <c:axId val="2145275832"/>
        <c:axId val="2145268504"/>
      </c:barChart>
      <c:catAx>
        <c:axId val="2145275832"/>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5268504"/>
        <c:crosses val="autoZero"/>
        <c:auto val="1"/>
        <c:lblAlgn val="ctr"/>
        <c:lblOffset val="100"/>
        <c:noMultiLvlLbl val="0"/>
      </c:catAx>
      <c:valAx>
        <c:axId val="2145268504"/>
        <c:scaling>
          <c:orientation val="minMax"/>
          <c:max val="1"/>
          <c:min val="-0.5"/>
        </c:scaling>
        <c:delete val="1"/>
        <c:axPos val="t"/>
        <c:numFmt formatCode="0%" sourceLinked="1"/>
        <c:majorTickMark val="out"/>
        <c:minorTickMark val="none"/>
        <c:tickLblPos val="nextTo"/>
        <c:crossAx val="214527583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High priority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EB71-44D7-84D1-34EBE8652BD4}"/>
            </c:ext>
          </c:extLst>
        </c:ser>
        <c:ser>
          <c:idx val="1"/>
          <c:order val="1"/>
          <c:tx>
            <c:strRef>
              <c:f>Sheet1!$C$1</c:f>
              <c:strCache>
                <c:ptCount val="1"/>
                <c:pt idx="0">
                  <c:v>Low priority</c:v>
                </c:pt>
              </c:strCache>
            </c:strRef>
          </c:tx>
          <c:spPr>
            <a:solidFill>
              <a:srgbClr val="91BB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EB71-44D7-84D1-34EBE8652BD4}"/>
            </c:ext>
          </c:extLst>
        </c:ser>
        <c:ser>
          <c:idx val="2"/>
          <c:order val="2"/>
          <c:tx>
            <c:strRef>
              <c:f>Sheet1!$D$1</c:f>
              <c:strCache>
                <c:ptCount val="1"/>
                <c:pt idx="0">
                  <c:v>Not a priority</c:v>
                </c:pt>
              </c:strCache>
            </c:strRef>
          </c:tx>
          <c:spPr>
            <a:solidFill>
              <a:srgbClr val="C00000"/>
            </a:solidFill>
            <a:ln>
              <a:noFill/>
            </a:ln>
            <a:effectLst/>
          </c:spPr>
          <c:invertIfNegative val="0"/>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EB71-44D7-84D1-34EBE8652BD4}"/>
            </c:ext>
          </c:extLst>
        </c:ser>
        <c:ser>
          <c:idx val="3"/>
          <c:order val="3"/>
          <c:tx>
            <c:strRef>
              <c:f>Sheet1!$E$1</c:f>
              <c:strCache>
                <c:ptCount val="1"/>
                <c:pt idx="0">
                  <c:v>Don't know / Refused</c:v>
                </c:pt>
              </c:strCache>
            </c:strRef>
          </c:tx>
          <c:spPr>
            <a:solidFill>
              <a:schemeClr val="bg1">
                <a:lumMod val="50000"/>
              </a:schemeClr>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EB71-44D7-84D1-34EBE8652BD4}"/>
            </c:ext>
          </c:extLst>
        </c:ser>
        <c:dLbls>
          <c:showLegendKey val="0"/>
          <c:showVal val="0"/>
          <c:showCatName val="0"/>
          <c:showSerName val="0"/>
          <c:showPercent val="0"/>
          <c:showBubbleSize val="0"/>
        </c:dLbls>
        <c:gapWidth val="75"/>
        <c:overlap val="100"/>
        <c:axId val="2145168472"/>
        <c:axId val="2145165848"/>
      </c:barChart>
      <c:catAx>
        <c:axId val="2145168472"/>
        <c:scaling>
          <c:orientation val="maxMin"/>
        </c:scaling>
        <c:delete val="1"/>
        <c:axPos val="l"/>
        <c:numFmt formatCode="General" sourceLinked="1"/>
        <c:majorTickMark val="out"/>
        <c:minorTickMark val="none"/>
        <c:tickLblPos val="nextTo"/>
        <c:crossAx val="2145165848"/>
        <c:crosses val="autoZero"/>
        <c:auto val="1"/>
        <c:lblAlgn val="ctr"/>
        <c:lblOffset val="100"/>
        <c:noMultiLvlLbl val="0"/>
      </c:catAx>
      <c:valAx>
        <c:axId val="2145165848"/>
        <c:scaling>
          <c:orientation val="minMax"/>
          <c:max val="1.1000000000000001"/>
          <c:min val="-0.8"/>
        </c:scaling>
        <c:delete val="1"/>
        <c:axPos val="t"/>
        <c:numFmt formatCode="0%" sourceLinked="1"/>
        <c:majorTickMark val="out"/>
        <c:minorTickMark val="none"/>
        <c:tickLblPos val="nextTo"/>
        <c:crossAx val="2145168472"/>
        <c:crosses val="autoZero"/>
        <c:crossBetween val="between"/>
      </c:valAx>
      <c:spPr>
        <a:noFill/>
        <a:ln>
          <a:noFill/>
        </a:ln>
        <a:effectLst/>
      </c:spPr>
    </c:plotArea>
    <c:legend>
      <c:legendPos val="b"/>
      <c:layout>
        <c:manualLayout>
          <c:xMode val="edge"/>
          <c:yMode val="edge"/>
          <c:x val="0.21631210554015701"/>
          <c:y val="0.46303974513524399"/>
          <c:w val="0.57865201585863701"/>
          <c:h val="0.468306781918009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4.1567145449697897E-2"/>
          <c:w val="1"/>
          <c:h val="0.92704495926115205"/>
        </c:manualLayout>
      </c:layout>
      <c:barChart>
        <c:barDir val="bar"/>
        <c:grouping val="stacked"/>
        <c:varyColors val="0"/>
        <c:ser>
          <c:idx val="0"/>
          <c:order val="0"/>
          <c:tx>
            <c:strRef>
              <c:f>Sheet1!$B$1</c:f>
              <c:strCache>
                <c:ptCount val="1"/>
                <c:pt idx="0">
                  <c:v>Low priority</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Sheet1!$B$2:$B$8</c:f>
              <c:numCache>
                <c:formatCode>0%</c:formatCode>
                <c:ptCount val="7"/>
                <c:pt idx="0">
                  <c:v>0.21</c:v>
                </c:pt>
                <c:pt idx="1">
                  <c:v>0.2</c:v>
                </c:pt>
                <c:pt idx="2">
                  <c:v>0.26</c:v>
                </c:pt>
                <c:pt idx="3">
                  <c:v>0.26</c:v>
                </c:pt>
                <c:pt idx="4">
                  <c:v>0.24</c:v>
                </c:pt>
                <c:pt idx="5">
                  <c:v>0.28999999999999998</c:v>
                </c:pt>
                <c:pt idx="6">
                  <c:v>0.25</c:v>
                </c:pt>
              </c:numCache>
            </c:numRef>
          </c:val>
          <c:extLst>
            <c:ext xmlns:c16="http://schemas.microsoft.com/office/drawing/2014/chart" uri="{C3380CC4-5D6E-409C-BE32-E72D297353CC}">
              <c16:uniqueId val="{00000000-9FC4-49CC-85AF-803D61A03CA8}"/>
            </c:ext>
          </c:extLst>
        </c:ser>
        <c:ser>
          <c:idx val="1"/>
          <c:order val="1"/>
          <c:tx>
            <c:strRef>
              <c:f>Sheet1!$C$1</c:f>
              <c:strCache>
                <c:ptCount val="1"/>
                <c:pt idx="0">
                  <c:v>High priority</c:v>
                </c:pt>
              </c:strCache>
            </c:strRef>
          </c:tx>
          <c:spPr>
            <a:solidFill>
              <a:srgbClr val="297FD5"/>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Sheet1!$C$2:$C$8</c:f>
              <c:numCache>
                <c:formatCode>0%</c:formatCode>
                <c:ptCount val="7"/>
                <c:pt idx="0">
                  <c:v>0.64</c:v>
                </c:pt>
                <c:pt idx="1">
                  <c:v>0.64</c:v>
                </c:pt>
                <c:pt idx="2">
                  <c:v>0.55000000000000004</c:v>
                </c:pt>
                <c:pt idx="3">
                  <c:v>0.54</c:v>
                </c:pt>
                <c:pt idx="4">
                  <c:v>0.54</c:v>
                </c:pt>
                <c:pt idx="5">
                  <c:v>0.43</c:v>
                </c:pt>
                <c:pt idx="6">
                  <c:v>0.35</c:v>
                </c:pt>
              </c:numCache>
            </c:numRef>
          </c:val>
          <c:extLst>
            <c:ext xmlns:c16="http://schemas.microsoft.com/office/drawing/2014/chart" uri="{C3380CC4-5D6E-409C-BE32-E72D297353CC}">
              <c16:uniqueId val="{00000001-9FC4-49CC-85AF-803D61A03CA8}"/>
            </c:ext>
          </c:extLst>
        </c:ser>
        <c:ser>
          <c:idx val="2"/>
          <c:order val="2"/>
          <c:tx>
            <c:strRef>
              <c:f>Sheet1!$D$1</c:f>
              <c:strCache>
                <c:ptCount val="1"/>
                <c:pt idx="0">
                  <c:v>Not a priority</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Sheet1!$D$2:$D$8</c:f>
              <c:numCache>
                <c:formatCode>0%</c:formatCode>
                <c:ptCount val="7"/>
                <c:pt idx="0">
                  <c:v>-0.13</c:v>
                </c:pt>
                <c:pt idx="1">
                  <c:v>-0.13</c:v>
                </c:pt>
                <c:pt idx="2">
                  <c:v>-0.15</c:v>
                </c:pt>
                <c:pt idx="3">
                  <c:v>-0.16</c:v>
                </c:pt>
                <c:pt idx="4">
                  <c:v>-0.18</c:v>
                </c:pt>
                <c:pt idx="5">
                  <c:v>-0.2</c:v>
                </c:pt>
                <c:pt idx="6">
                  <c:v>-0.37</c:v>
                </c:pt>
              </c:numCache>
            </c:numRef>
          </c:val>
          <c:extLst>
            <c:ext xmlns:c16="http://schemas.microsoft.com/office/drawing/2014/chart" uri="{C3380CC4-5D6E-409C-BE32-E72D297353CC}">
              <c16:uniqueId val="{00000002-9FC4-49CC-85AF-803D61A03CA8}"/>
            </c:ext>
          </c:extLst>
        </c:ser>
        <c:ser>
          <c:idx val="3"/>
          <c:order val="3"/>
          <c:tx>
            <c:strRef>
              <c:f>Sheet1!$E$1</c:f>
              <c:strCache>
                <c:ptCount val="1"/>
                <c:pt idx="0">
                  <c:v>Don't know / Refused</c:v>
                </c:pt>
              </c:strCache>
            </c:strRef>
          </c:tx>
          <c:spPr>
            <a:solidFill>
              <a:schemeClr val="bg1">
                <a:lumMod val="50000"/>
              </a:schemeClr>
            </a:solidFill>
            <a:ln w="12700">
              <a:solidFill>
                <a:schemeClr val="bg1"/>
              </a:solidFill>
            </a:ln>
            <a:effectLst/>
          </c:spPr>
          <c:invertIfNegative val="0"/>
          <c:dLbls>
            <c:dLbl>
              <c:idx val="0"/>
              <c:layout>
                <c:manualLayout>
                  <c:x val="-3.1917207158529103E-2"/>
                  <c:y val="-1.33901121086737E-17"/>
                </c:manualLayout>
              </c:layout>
              <c:tx>
                <c:rich>
                  <a:bodyPr/>
                  <a:lstStyle/>
                  <a:p>
                    <a:r>
                      <a:rPr lang="en-US" dirty="0"/>
                      <a:t>2%</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9FC4-49CC-85AF-803D61A03CA8}"/>
                </c:ext>
              </c:extLst>
            </c:dLbl>
            <c:dLbl>
              <c:idx val="1"/>
              <c:layout>
                <c:manualLayout>
                  <c:x val="-3.35964058162753E-2"/>
                  <c:y val="0"/>
                </c:manualLayout>
              </c:layout>
              <c:tx>
                <c:rich>
                  <a:bodyPr/>
                  <a:lstStyle/>
                  <a:p>
                    <a:r>
                      <a:rPr lang="en-US" dirty="0"/>
                      <a:t>3%</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9FC4-49CC-85AF-803D61A03CA8}"/>
                </c:ext>
              </c:extLst>
            </c:dLbl>
            <c:dLbl>
              <c:idx val="2"/>
              <c:layout>
                <c:manualLayout>
                  <c:x val="-4.0288137780726499E-2"/>
                  <c:y val="0"/>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9FC4-49CC-85AF-803D61A03CA8}"/>
                </c:ext>
              </c:extLst>
            </c:dLbl>
            <c:dLbl>
              <c:idx val="3"/>
              <c:layout>
                <c:manualLayout>
                  <c:x val="-3.7781871127374002E-2"/>
                  <c:y val="-5.3560448434694799E-17"/>
                </c:manualLayout>
              </c:layout>
              <c:tx>
                <c:rich>
                  <a:bodyPr/>
                  <a:lstStyle/>
                  <a:p>
                    <a:r>
                      <a:rPr lang="en-US" dirty="0"/>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9FC4-49CC-85AF-803D61A03CA8}"/>
                </c:ext>
              </c:extLst>
            </c:dLbl>
            <c:dLbl>
              <c:idx val="4"/>
              <c:layout>
                <c:manualLayout>
                  <c:x val="-3.7593999800287999E-2"/>
                  <c:y val="-1.0712089686939001E-16"/>
                </c:manualLayout>
              </c:layout>
              <c:tx>
                <c:rich>
                  <a:bodyPr/>
                  <a:lstStyle/>
                  <a:p>
                    <a:r>
                      <a:rPr lang="en-US" dirty="0">
                        <a:solidFill>
                          <a:schemeClr val="tx1"/>
                        </a:solidFill>
                      </a:rPr>
                      <a:t>4%</a:t>
                    </a:r>
                  </a:p>
                </c:rich>
              </c:tx>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9FC4-49CC-85AF-803D61A03CA8}"/>
                </c:ext>
              </c:extLst>
            </c:dLbl>
            <c:dLbl>
              <c:idx val="5"/>
              <c:tx>
                <c:rich>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r>
                      <a:rPr lang="en-US" dirty="0">
                        <a:solidFill>
                          <a:schemeClr val="bg1"/>
                        </a:solidFill>
                      </a:rPr>
                      <a:t>8%</a:t>
                    </a:r>
                  </a:p>
                </c:rich>
              </c:tx>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9FC4-49CC-85AF-803D61A03CA8}"/>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Sheet1!$A$2:$A$8</c:f>
              <c:numCache>
                <c:formatCode>General</c:formatCode>
                <c:ptCount val="7"/>
              </c:numCache>
            </c:numRef>
          </c:cat>
          <c:val>
            <c:numRef>
              <c:f>Sheet1!$E$2:$E$8</c:f>
              <c:numCache>
                <c:formatCode>0%</c:formatCode>
                <c:ptCount val="7"/>
                <c:pt idx="0">
                  <c:v>-0.02</c:v>
                </c:pt>
                <c:pt idx="1">
                  <c:v>-0.03</c:v>
                </c:pt>
                <c:pt idx="2">
                  <c:v>-0.04</c:v>
                </c:pt>
                <c:pt idx="3">
                  <c:v>-0.04</c:v>
                </c:pt>
                <c:pt idx="4">
                  <c:v>-0.04</c:v>
                </c:pt>
                <c:pt idx="5">
                  <c:v>-0.08</c:v>
                </c:pt>
                <c:pt idx="6">
                  <c:v>-0.03</c:v>
                </c:pt>
              </c:numCache>
            </c:numRef>
          </c:val>
          <c:extLst>
            <c:ext xmlns:c16="http://schemas.microsoft.com/office/drawing/2014/chart" uri="{C3380CC4-5D6E-409C-BE32-E72D297353CC}">
              <c16:uniqueId val="{00000003-9FC4-49CC-85AF-803D61A03CA8}"/>
            </c:ext>
          </c:extLst>
        </c:ser>
        <c:dLbls>
          <c:showLegendKey val="0"/>
          <c:showVal val="0"/>
          <c:showCatName val="0"/>
          <c:showSerName val="0"/>
          <c:showPercent val="0"/>
          <c:showBubbleSize val="0"/>
        </c:dLbls>
        <c:gapWidth val="75"/>
        <c:overlap val="100"/>
        <c:axId val="2144094888"/>
        <c:axId val="2144090168"/>
      </c:barChart>
      <c:catAx>
        <c:axId val="2144094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090168"/>
        <c:crosses val="autoZero"/>
        <c:auto val="1"/>
        <c:lblAlgn val="ctr"/>
        <c:lblOffset val="100"/>
        <c:noMultiLvlLbl val="0"/>
      </c:catAx>
      <c:valAx>
        <c:axId val="2144090168"/>
        <c:scaling>
          <c:orientation val="minMax"/>
          <c:max val="1"/>
          <c:min val="-0.5"/>
        </c:scaling>
        <c:delete val="1"/>
        <c:axPos val="t"/>
        <c:numFmt formatCode="0%" sourceLinked="1"/>
        <c:majorTickMark val="out"/>
        <c:minorTickMark val="none"/>
        <c:tickLblPos val="nextTo"/>
        <c:crossAx val="2144094888"/>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High priority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7031-461B-A81C-57BAE48645E2}"/>
            </c:ext>
          </c:extLst>
        </c:ser>
        <c:ser>
          <c:idx val="1"/>
          <c:order val="1"/>
          <c:tx>
            <c:strRef>
              <c:f>Sheet1!$C$1</c:f>
              <c:strCache>
                <c:ptCount val="1"/>
                <c:pt idx="0">
                  <c:v>Low priority</c:v>
                </c:pt>
              </c:strCache>
            </c:strRef>
          </c:tx>
          <c:spPr>
            <a:solidFill>
              <a:srgbClr val="91BB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7031-461B-A81C-57BAE48645E2}"/>
            </c:ext>
          </c:extLst>
        </c:ser>
        <c:ser>
          <c:idx val="2"/>
          <c:order val="2"/>
          <c:tx>
            <c:strRef>
              <c:f>Sheet1!$D$1</c:f>
              <c:strCache>
                <c:ptCount val="1"/>
                <c:pt idx="0">
                  <c:v>Not a priority</c:v>
                </c:pt>
              </c:strCache>
            </c:strRef>
          </c:tx>
          <c:spPr>
            <a:solidFill>
              <a:srgbClr val="C00000"/>
            </a:solidFill>
            <a:ln>
              <a:noFill/>
            </a:ln>
            <a:effectLst/>
          </c:spPr>
          <c:invertIfNegative val="0"/>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7031-461B-A81C-57BAE48645E2}"/>
            </c:ext>
          </c:extLst>
        </c:ser>
        <c:ser>
          <c:idx val="3"/>
          <c:order val="3"/>
          <c:tx>
            <c:strRef>
              <c:f>Sheet1!$E$1</c:f>
              <c:strCache>
                <c:ptCount val="1"/>
                <c:pt idx="0">
                  <c:v>Don't know / Refused</c:v>
                </c:pt>
              </c:strCache>
            </c:strRef>
          </c:tx>
          <c:spPr>
            <a:solidFill>
              <a:schemeClr val="bg1">
                <a:lumMod val="50000"/>
              </a:schemeClr>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7031-461B-A81C-57BAE48645E2}"/>
            </c:ext>
          </c:extLst>
        </c:ser>
        <c:dLbls>
          <c:showLegendKey val="0"/>
          <c:showVal val="0"/>
          <c:showCatName val="0"/>
          <c:showSerName val="0"/>
          <c:showPercent val="0"/>
          <c:showBubbleSize val="0"/>
        </c:dLbls>
        <c:gapWidth val="75"/>
        <c:overlap val="100"/>
        <c:axId val="2144002808"/>
        <c:axId val="2143996008"/>
      </c:barChart>
      <c:catAx>
        <c:axId val="2144002808"/>
        <c:scaling>
          <c:orientation val="maxMin"/>
        </c:scaling>
        <c:delete val="1"/>
        <c:axPos val="l"/>
        <c:numFmt formatCode="General" sourceLinked="1"/>
        <c:majorTickMark val="out"/>
        <c:minorTickMark val="none"/>
        <c:tickLblPos val="nextTo"/>
        <c:crossAx val="2143996008"/>
        <c:crosses val="autoZero"/>
        <c:auto val="1"/>
        <c:lblAlgn val="ctr"/>
        <c:lblOffset val="100"/>
        <c:noMultiLvlLbl val="0"/>
      </c:catAx>
      <c:valAx>
        <c:axId val="2143996008"/>
        <c:scaling>
          <c:orientation val="minMax"/>
          <c:max val="1.1000000000000001"/>
          <c:min val="-0.8"/>
        </c:scaling>
        <c:delete val="1"/>
        <c:axPos val="t"/>
        <c:numFmt formatCode="0%" sourceLinked="1"/>
        <c:majorTickMark val="out"/>
        <c:minorTickMark val="none"/>
        <c:tickLblPos val="nextTo"/>
        <c:crossAx val="2144002808"/>
        <c:crosses val="autoZero"/>
        <c:crossBetween val="between"/>
      </c:valAx>
      <c:spPr>
        <a:noFill/>
        <a:ln>
          <a:noFill/>
        </a:ln>
        <a:effectLst/>
      </c:spPr>
    </c:plotArea>
    <c:legend>
      <c:legendPos val="b"/>
      <c:layout>
        <c:manualLayout>
          <c:xMode val="edge"/>
          <c:yMode val="edge"/>
          <c:x val="0.21631210554015701"/>
          <c:y val="0.46303974513524399"/>
          <c:w val="0.57865201585863701"/>
          <c:h val="0.46830678191800901"/>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1.28405419479927E-2"/>
          <c:w val="1"/>
          <c:h val="0.92704495926115205"/>
        </c:manualLayout>
      </c:layout>
      <c:barChart>
        <c:barDir val="bar"/>
        <c:grouping val="stacked"/>
        <c:varyColors val="0"/>
        <c:ser>
          <c:idx val="0"/>
          <c:order val="0"/>
          <c:tx>
            <c:strRef>
              <c:f>Sheet1!$B$1</c:f>
              <c:strCache>
                <c:ptCount val="1"/>
                <c:pt idx="0">
                  <c:v>High priority</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Sheet1!$B$2</c:f>
              <c:numCache>
                <c:formatCode>0%</c:formatCode>
                <c:ptCount val="1"/>
                <c:pt idx="0">
                  <c:v>0</c:v>
                </c:pt>
              </c:numCache>
            </c:numRef>
          </c:val>
          <c:extLst>
            <c:ext xmlns:c16="http://schemas.microsoft.com/office/drawing/2014/chart" uri="{C3380CC4-5D6E-409C-BE32-E72D297353CC}">
              <c16:uniqueId val="{00000000-3933-4BB5-B570-95EEB6C15382}"/>
            </c:ext>
          </c:extLst>
        </c:ser>
        <c:ser>
          <c:idx val="1"/>
          <c:order val="1"/>
          <c:tx>
            <c:strRef>
              <c:f>Sheet1!$C$1</c:f>
              <c:strCache>
                <c:ptCount val="1"/>
                <c:pt idx="0">
                  <c:v>Low priority</c:v>
                </c:pt>
              </c:strCache>
            </c:strRef>
          </c:tx>
          <c:spPr>
            <a:solidFill>
              <a:srgbClr val="91BBE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numRef>
              <c:f>Sheet1!$A$2</c:f>
              <c:numCache>
                <c:formatCode>General</c:formatCode>
                <c:ptCount val="1"/>
              </c:numCache>
            </c:numRef>
          </c:cat>
          <c:val>
            <c:numRef>
              <c:f>Sheet1!$C$2</c:f>
              <c:numCache>
                <c:formatCode>0%</c:formatCode>
                <c:ptCount val="1"/>
                <c:pt idx="0">
                  <c:v>0</c:v>
                </c:pt>
              </c:numCache>
            </c:numRef>
          </c:val>
          <c:extLst>
            <c:ext xmlns:c16="http://schemas.microsoft.com/office/drawing/2014/chart" uri="{C3380CC4-5D6E-409C-BE32-E72D297353CC}">
              <c16:uniqueId val="{00000001-3933-4BB5-B570-95EEB6C15382}"/>
            </c:ext>
          </c:extLst>
        </c:ser>
        <c:ser>
          <c:idx val="2"/>
          <c:order val="2"/>
          <c:tx>
            <c:strRef>
              <c:f>Sheet1!$D$1</c:f>
              <c:strCache>
                <c:ptCount val="1"/>
                <c:pt idx="0">
                  <c:v>Not a priority</c:v>
                </c:pt>
              </c:strCache>
            </c:strRef>
          </c:tx>
          <c:spPr>
            <a:solidFill>
              <a:schemeClr val="bg1">
                <a:lumMod val="50000"/>
              </a:schemeClr>
            </a:solidFill>
            <a:ln>
              <a:noFill/>
            </a:ln>
            <a:effectLst/>
          </c:spPr>
          <c:invertIfNegative val="0"/>
          <c:cat>
            <c:numRef>
              <c:f>Sheet1!$A$2</c:f>
              <c:numCache>
                <c:formatCode>General</c:formatCode>
                <c:ptCount val="1"/>
              </c:numCache>
            </c:numRef>
          </c:cat>
          <c:val>
            <c:numRef>
              <c:f>Sheet1!$D$2</c:f>
              <c:numCache>
                <c:formatCode>0%</c:formatCode>
                <c:ptCount val="1"/>
                <c:pt idx="0">
                  <c:v>0</c:v>
                </c:pt>
              </c:numCache>
            </c:numRef>
          </c:val>
          <c:extLst>
            <c:ext xmlns:c16="http://schemas.microsoft.com/office/drawing/2014/chart" uri="{C3380CC4-5D6E-409C-BE32-E72D297353CC}">
              <c16:uniqueId val="{00000002-3933-4BB5-B570-95EEB6C15382}"/>
            </c:ext>
          </c:extLst>
        </c:ser>
        <c:ser>
          <c:idx val="3"/>
          <c:order val="3"/>
          <c:tx>
            <c:strRef>
              <c:f>Sheet1!$E$1</c:f>
              <c:strCache>
                <c:ptCount val="1"/>
                <c:pt idx="0">
                  <c:v>Don't know / Refused</c:v>
                </c:pt>
              </c:strCache>
            </c:strRef>
          </c:tx>
          <c:spPr>
            <a:solidFill>
              <a:srgbClr val="FF7171"/>
            </a:solidFill>
            <a:ln>
              <a:noFill/>
            </a:ln>
            <a:effectLst/>
          </c:spPr>
          <c:invertIfNegative val="0"/>
          <c:cat>
            <c:numRef>
              <c:f>Sheet1!$A$2</c:f>
              <c:numCache>
                <c:formatCode>General</c:formatCode>
                <c:ptCount val="1"/>
              </c:numCache>
            </c:numRef>
          </c:cat>
          <c:val>
            <c:numRef>
              <c:f>Sheet1!$E$2</c:f>
              <c:numCache>
                <c:formatCode>0%</c:formatCode>
                <c:ptCount val="1"/>
                <c:pt idx="0">
                  <c:v>0</c:v>
                </c:pt>
              </c:numCache>
            </c:numRef>
          </c:val>
          <c:extLst>
            <c:ext xmlns:c16="http://schemas.microsoft.com/office/drawing/2014/chart" uri="{C3380CC4-5D6E-409C-BE32-E72D297353CC}">
              <c16:uniqueId val="{00000003-3933-4BB5-B570-95EEB6C15382}"/>
            </c:ext>
          </c:extLst>
        </c:ser>
        <c:dLbls>
          <c:showLegendKey val="0"/>
          <c:showVal val="0"/>
          <c:showCatName val="0"/>
          <c:showSerName val="0"/>
          <c:showPercent val="0"/>
          <c:showBubbleSize val="0"/>
        </c:dLbls>
        <c:gapWidth val="75"/>
        <c:overlap val="100"/>
        <c:axId val="2143896456"/>
        <c:axId val="2143893464"/>
      </c:barChart>
      <c:catAx>
        <c:axId val="2143896456"/>
        <c:scaling>
          <c:orientation val="maxMin"/>
        </c:scaling>
        <c:delete val="1"/>
        <c:axPos val="l"/>
        <c:numFmt formatCode="General" sourceLinked="1"/>
        <c:majorTickMark val="out"/>
        <c:minorTickMark val="none"/>
        <c:tickLblPos val="nextTo"/>
        <c:crossAx val="2143893464"/>
        <c:crosses val="autoZero"/>
        <c:auto val="1"/>
        <c:lblAlgn val="ctr"/>
        <c:lblOffset val="100"/>
        <c:noMultiLvlLbl val="0"/>
      </c:catAx>
      <c:valAx>
        <c:axId val="2143893464"/>
        <c:scaling>
          <c:orientation val="minMax"/>
          <c:max val="1.1000000000000001"/>
          <c:min val="-0.8"/>
        </c:scaling>
        <c:delete val="1"/>
        <c:axPos val="t"/>
        <c:numFmt formatCode="0%" sourceLinked="1"/>
        <c:majorTickMark val="out"/>
        <c:minorTickMark val="none"/>
        <c:tickLblPos val="nextTo"/>
        <c:crossAx val="2143896456"/>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All voters</c:v>
                </c:pt>
              </c:strCache>
            </c:strRef>
          </c:tx>
          <c:spPr>
            <a:solidFill>
              <a:schemeClr val="tx1">
                <a:lumMod val="75000"/>
                <a:lumOff val="25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Repeal Obamacare quickly</c:v>
                </c:pt>
                <c:pt idx="1">
                  <c:v>Focus on fixing the problems with Obamacare rather than full repeal</c:v>
                </c:pt>
                <c:pt idx="2">
                  <c:v>Leave Obamacare as is</c:v>
                </c:pt>
              </c:strCache>
            </c:strRef>
          </c:cat>
          <c:val>
            <c:numRef>
              <c:f>Sheet1!$B$2:$B$4</c:f>
              <c:numCache>
                <c:formatCode>0%</c:formatCode>
                <c:ptCount val="3"/>
                <c:pt idx="0">
                  <c:v>0.34</c:v>
                </c:pt>
                <c:pt idx="1">
                  <c:v>0.54</c:v>
                </c:pt>
                <c:pt idx="2">
                  <c:v>0.09</c:v>
                </c:pt>
              </c:numCache>
            </c:numRef>
          </c:val>
          <c:extLst>
            <c:ext xmlns:c16="http://schemas.microsoft.com/office/drawing/2014/chart" uri="{C3380CC4-5D6E-409C-BE32-E72D297353CC}">
              <c16:uniqueId val="{00000000-6A59-41DD-9F37-BBDF1C471515}"/>
            </c:ext>
          </c:extLst>
        </c:ser>
        <c:ser>
          <c:idx val="1"/>
          <c:order val="1"/>
          <c:tx>
            <c:strRef>
              <c:f>Sheet1!$C$1</c:f>
              <c:strCache>
                <c:ptCount val="1"/>
                <c:pt idx="0">
                  <c:v>Republicans</c:v>
                </c:pt>
              </c:strCache>
            </c:strRef>
          </c:tx>
          <c:spPr>
            <a:solidFill>
              <a:srgbClr val="C00000"/>
            </a:solidFill>
            <a:ln>
              <a:noFill/>
            </a:ln>
            <a:effectLst/>
          </c:spPr>
          <c:invertIfNegative val="0"/>
          <c:dLbls>
            <c:dLbl>
              <c:idx val="2"/>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697C-4FDC-BC84-A3BBF081EF26}"/>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Repeal Obamacare quickly</c:v>
                </c:pt>
                <c:pt idx="1">
                  <c:v>Focus on fixing the problems with Obamacare rather than full repeal</c:v>
                </c:pt>
                <c:pt idx="2">
                  <c:v>Leave Obamacare as is</c:v>
                </c:pt>
              </c:strCache>
            </c:strRef>
          </c:cat>
          <c:val>
            <c:numRef>
              <c:f>Sheet1!$C$2:$C$4</c:f>
              <c:numCache>
                <c:formatCode>0%</c:formatCode>
                <c:ptCount val="3"/>
                <c:pt idx="0">
                  <c:v>0.64</c:v>
                </c:pt>
                <c:pt idx="1">
                  <c:v>0.3</c:v>
                </c:pt>
                <c:pt idx="2">
                  <c:v>0.03</c:v>
                </c:pt>
              </c:numCache>
            </c:numRef>
          </c:val>
          <c:extLst>
            <c:ext xmlns:c16="http://schemas.microsoft.com/office/drawing/2014/chart" uri="{C3380CC4-5D6E-409C-BE32-E72D297353CC}">
              <c16:uniqueId val="{00000001-6A59-41DD-9F37-BBDF1C471515}"/>
            </c:ext>
          </c:extLst>
        </c:ser>
        <c:ser>
          <c:idx val="2"/>
          <c:order val="2"/>
          <c:tx>
            <c:strRef>
              <c:f>Sheet1!$D$1</c:f>
              <c:strCache>
                <c:ptCount val="1"/>
                <c:pt idx="0">
                  <c:v>Independents</c:v>
                </c:pt>
              </c:strCache>
            </c:strRef>
          </c:tx>
          <c:spPr>
            <a:solidFill>
              <a:srgbClr val="00B05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Repeal Obamacare quickly</c:v>
                </c:pt>
                <c:pt idx="1">
                  <c:v>Focus on fixing the problems with Obamacare rather than full repeal</c:v>
                </c:pt>
                <c:pt idx="2">
                  <c:v>Leave Obamacare as is</c:v>
                </c:pt>
              </c:strCache>
            </c:strRef>
          </c:cat>
          <c:val>
            <c:numRef>
              <c:f>Sheet1!$D$2:$D$4</c:f>
              <c:numCache>
                <c:formatCode>0%</c:formatCode>
                <c:ptCount val="3"/>
                <c:pt idx="0">
                  <c:v>0.33</c:v>
                </c:pt>
                <c:pt idx="1">
                  <c:v>0.55000000000000004</c:v>
                </c:pt>
                <c:pt idx="2">
                  <c:v>0.08</c:v>
                </c:pt>
              </c:numCache>
            </c:numRef>
          </c:val>
          <c:extLst>
            <c:ext xmlns:c16="http://schemas.microsoft.com/office/drawing/2014/chart" uri="{C3380CC4-5D6E-409C-BE32-E72D297353CC}">
              <c16:uniqueId val="{00000002-6A59-41DD-9F37-BBDF1C471515}"/>
            </c:ext>
          </c:extLst>
        </c:ser>
        <c:ser>
          <c:idx val="3"/>
          <c:order val="3"/>
          <c:tx>
            <c:strRef>
              <c:f>Sheet1!$E$1</c:f>
              <c:strCache>
                <c:ptCount val="1"/>
                <c:pt idx="0">
                  <c:v>Democrats</c:v>
                </c:pt>
              </c:strCache>
            </c:strRef>
          </c:tx>
          <c:spPr>
            <a:solidFill>
              <a:schemeClr val="accent3"/>
            </a:solidFill>
            <a:ln>
              <a:noFill/>
            </a:ln>
            <a:effectLst/>
          </c:spPr>
          <c:invertIfNegative val="0"/>
          <c:dLbls>
            <c:dLbl>
              <c:idx val="0"/>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5B9-4F34-A8DE-957F26D9B06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Sheet1!$A$2:$A$4</c:f>
              <c:strCache>
                <c:ptCount val="3"/>
                <c:pt idx="0">
                  <c:v>Repeal Obamacare quickly</c:v>
                </c:pt>
                <c:pt idx="1">
                  <c:v>Focus on fixing the problems with Obamacare rather than full repeal</c:v>
                </c:pt>
                <c:pt idx="2">
                  <c:v>Leave Obamacare as is</c:v>
                </c:pt>
              </c:strCache>
            </c:strRef>
          </c:cat>
          <c:val>
            <c:numRef>
              <c:f>Sheet1!$E$2:$E$4</c:f>
              <c:numCache>
                <c:formatCode>0%</c:formatCode>
                <c:ptCount val="3"/>
                <c:pt idx="0">
                  <c:v>0.04</c:v>
                </c:pt>
                <c:pt idx="1">
                  <c:v>0.78</c:v>
                </c:pt>
                <c:pt idx="2">
                  <c:v>0.17</c:v>
                </c:pt>
              </c:numCache>
            </c:numRef>
          </c:val>
          <c:extLst>
            <c:ext xmlns:c16="http://schemas.microsoft.com/office/drawing/2014/chart" uri="{C3380CC4-5D6E-409C-BE32-E72D297353CC}">
              <c16:uniqueId val="{00000000-2B9E-410F-9ECB-210784A07A35}"/>
            </c:ext>
          </c:extLst>
        </c:ser>
        <c:dLbls>
          <c:showLegendKey val="0"/>
          <c:showVal val="0"/>
          <c:showCatName val="0"/>
          <c:showSerName val="0"/>
          <c:showPercent val="0"/>
          <c:showBubbleSize val="0"/>
        </c:dLbls>
        <c:gapWidth val="219"/>
        <c:overlap val="-27"/>
        <c:axId val="2143485624"/>
        <c:axId val="2143484232"/>
      </c:barChart>
      <c:catAx>
        <c:axId val="21434856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3484232"/>
        <c:crosses val="autoZero"/>
        <c:auto val="1"/>
        <c:lblAlgn val="ctr"/>
        <c:lblOffset val="100"/>
        <c:noMultiLvlLbl val="0"/>
      </c:catAx>
      <c:valAx>
        <c:axId val="2143484232"/>
        <c:scaling>
          <c:orientation val="minMax"/>
          <c:max val="1"/>
          <c:min val="0"/>
        </c:scaling>
        <c:delete val="1"/>
        <c:axPos val="l"/>
        <c:numFmt formatCode="0%" sourceLinked="1"/>
        <c:majorTickMark val="out"/>
        <c:minorTickMark val="none"/>
        <c:tickLblPos val="nextTo"/>
        <c:crossAx val="214348562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94485761E-2"/>
          <c:y val="3.6208453909385499E-2"/>
          <c:w val="0.49305550011543098"/>
          <c:h val="0.78933263179993796"/>
        </c:manualLayout>
      </c:layout>
      <c:barChart>
        <c:barDir val="col"/>
        <c:grouping val="stacked"/>
        <c:varyColors val="0"/>
        <c:ser>
          <c:idx val="0"/>
          <c:order val="0"/>
          <c:tx>
            <c:strRef>
              <c:f>Sheet1!$B$1</c:f>
              <c:strCache>
                <c:ptCount val="1"/>
                <c:pt idx="0">
                  <c:v>Somewhat approve</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0.08</c:v>
                </c:pt>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Strongly 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0.27</c:v>
                </c:pt>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7%</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52E-4E0B-BB3D-90086DEACF41}"/>
                </c:ext>
              </c:extLst>
            </c:dLbl>
            <c:dLbl>
              <c:idx val="1"/>
              <c:tx>
                <c:rich>
                  <a:bodyPr/>
                  <a:lstStyle/>
                  <a:p>
                    <a:r>
                      <a:rPr lang="en-US" dirty="0"/>
                      <a:t>5%</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52E-4E0B-BB3D-90086DEACF41}"/>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-7.0000000000000007E-2</c:v>
                </c:pt>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-0.12</c:v>
                </c:pt>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0DA5-4B31-BC48-E78978698D7C}"/>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0DA5-4B31-BC48-E78978698D7C}"/>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-0.46</c:v>
                </c:pt>
              </c:numCache>
            </c:numRef>
          </c:val>
          <c:extLst>
            <c:ext xmlns:c16="http://schemas.microsoft.com/office/drawing/2014/chart" uri="{C3380CC4-5D6E-409C-BE32-E72D297353CC}">
              <c16:uniqueId val="{00000004-0DA5-4B31-BC48-E78978698D7C}"/>
            </c:ext>
          </c:extLst>
        </c:ser>
        <c:dLbls>
          <c:showLegendKey val="0"/>
          <c:showVal val="0"/>
          <c:showCatName val="0"/>
          <c:showSerName val="0"/>
          <c:showPercent val="0"/>
          <c:showBubbleSize val="0"/>
        </c:dLbls>
        <c:gapWidth val="150"/>
        <c:overlap val="100"/>
        <c:axId val="2144681800"/>
        <c:axId val="2144676328"/>
      </c:barChart>
      <c:catAx>
        <c:axId val="214468180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676328"/>
        <c:crosses val="autoZero"/>
        <c:auto val="1"/>
        <c:lblAlgn val="ctr"/>
        <c:lblOffset val="100"/>
        <c:noMultiLvlLbl val="0"/>
      </c:catAx>
      <c:valAx>
        <c:axId val="2144676328"/>
        <c:scaling>
          <c:orientation val="minMax"/>
        </c:scaling>
        <c:delete val="1"/>
        <c:axPos val="l"/>
        <c:numFmt formatCode="0%" sourceLinked="1"/>
        <c:majorTickMark val="none"/>
        <c:minorTickMark val="none"/>
        <c:tickLblPos val="nextTo"/>
        <c:crossAx val="21446818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35891034746099E-2"/>
          <c:y val="0"/>
          <c:w val="0.93832821793050802"/>
          <c:h val="1"/>
        </c:manualLayout>
      </c:layout>
      <c:barChart>
        <c:barDir val="col"/>
        <c:grouping val="stacked"/>
        <c:varyColors val="0"/>
        <c:ser>
          <c:idx val="0"/>
          <c:order val="0"/>
          <c:tx>
            <c:strRef>
              <c:f>Sheet1!$B$1</c:f>
              <c:strCache>
                <c:ptCount val="1"/>
                <c:pt idx="0">
                  <c:v>Strongly support</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Somewhat support</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oppose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oppose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7943-4B85-B567-24F198FC98BE}"/>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7943-4B85-B567-24F198FC98BE}"/>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4-7943-4B85-B567-24F198FC98BE}"/>
            </c:ext>
          </c:extLst>
        </c:ser>
        <c:dLbls>
          <c:showLegendKey val="0"/>
          <c:showVal val="0"/>
          <c:showCatName val="0"/>
          <c:showSerName val="0"/>
          <c:showPercent val="0"/>
          <c:showBubbleSize val="0"/>
        </c:dLbls>
        <c:gapWidth val="150"/>
        <c:overlap val="100"/>
        <c:axId val="2143391688"/>
        <c:axId val="2143385032"/>
      </c:barChart>
      <c:catAx>
        <c:axId val="2143391688"/>
        <c:scaling>
          <c:orientation val="minMax"/>
        </c:scaling>
        <c:delete val="1"/>
        <c:axPos val="b"/>
        <c:numFmt formatCode="General" sourceLinked="1"/>
        <c:majorTickMark val="none"/>
        <c:minorTickMark val="none"/>
        <c:tickLblPos val="nextTo"/>
        <c:crossAx val="2143385032"/>
        <c:crosses val="autoZero"/>
        <c:auto val="1"/>
        <c:lblAlgn val="ctr"/>
        <c:lblOffset val="100"/>
        <c:noMultiLvlLbl val="0"/>
      </c:catAx>
      <c:valAx>
        <c:axId val="2143385032"/>
        <c:scaling>
          <c:orientation val="minMax"/>
        </c:scaling>
        <c:delete val="1"/>
        <c:axPos val="l"/>
        <c:numFmt formatCode="General" sourceLinked="1"/>
        <c:majorTickMark val="none"/>
        <c:minorTickMark val="none"/>
        <c:tickLblPos val="nextTo"/>
        <c:crossAx val="2143391688"/>
        <c:crosses val="autoZero"/>
        <c:crossBetween val="between"/>
      </c:valAx>
      <c:spPr>
        <a:noFill/>
        <a:ln>
          <a:noFill/>
        </a:ln>
        <a:effectLst/>
      </c:spPr>
    </c:plotArea>
    <c:legend>
      <c:legendPos val="b"/>
      <c:layout>
        <c:manualLayout>
          <c:xMode val="edge"/>
          <c:yMode val="edge"/>
          <c:x val="0"/>
          <c:y val="3.1028244815468099E-2"/>
          <c:w val="1"/>
          <c:h val="0.656064598618754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04463615895288"/>
          <c:y val="0.19228094557578199"/>
          <c:w val="0.594014032557033"/>
          <c:h val="0.67200936163835001"/>
        </c:manualLayout>
      </c:layout>
      <c:doughnutChart>
        <c:varyColors val="1"/>
        <c:ser>
          <c:idx val="0"/>
          <c:order val="0"/>
          <c:tx>
            <c:strRef>
              <c:f>Sheet1!$B$1</c:f>
              <c:strCache>
                <c:ptCount val="1"/>
                <c:pt idx="0">
                  <c:v>Sales</c:v>
                </c:pt>
              </c:strCache>
            </c:strRef>
          </c:tx>
          <c:dPt>
            <c:idx val="0"/>
            <c:bubble3D val="0"/>
            <c:spPr>
              <a:solidFill>
                <a:schemeClr val="tx2"/>
              </a:solidFill>
              <a:ln w="19050">
                <a:solidFill>
                  <a:schemeClr val="lt1"/>
                </a:solidFill>
              </a:ln>
              <a:effectLst/>
            </c:spPr>
            <c:extLst>
              <c:ext xmlns:c16="http://schemas.microsoft.com/office/drawing/2014/chart" uri="{C3380CC4-5D6E-409C-BE32-E72D297353CC}">
                <c16:uniqueId val="{00000001-11CF-439F-B8DA-D2626F2623E6}"/>
              </c:ext>
            </c:extLst>
          </c:dPt>
          <c:dPt>
            <c:idx val="1"/>
            <c:bubble3D val="0"/>
            <c:spPr>
              <a:solidFill>
                <a:schemeClr val="bg2">
                  <a:lumMod val="75000"/>
                </a:schemeClr>
              </a:solidFill>
              <a:ln w="19050">
                <a:solidFill>
                  <a:schemeClr val="lt1"/>
                </a:solidFill>
              </a:ln>
              <a:effectLst/>
            </c:spPr>
            <c:extLst>
              <c:ext xmlns:c16="http://schemas.microsoft.com/office/drawing/2014/chart" uri="{C3380CC4-5D6E-409C-BE32-E72D297353CC}">
                <c16:uniqueId val="{00000003-11CF-439F-B8DA-D2626F2623E6}"/>
              </c:ext>
            </c:extLst>
          </c:dPt>
          <c:dPt>
            <c:idx val="2"/>
            <c:bubble3D val="0"/>
            <c:spPr>
              <a:solidFill>
                <a:schemeClr val="bg1">
                  <a:lumMod val="50000"/>
                </a:schemeClr>
              </a:solidFill>
              <a:ln w="19050">
                <a:solidFill>
                  <a:schemeClr val="lt1"/>
                </a:solidFill>
              </a:ln>
              <a:effectLst/>
            </c:spPr>
            <c:extLst>
              <c:ext xmlns:c16="http://schemas.microsoft.com/office/drawing/2014/chart" uri="{C3380CC4-5D6E-409C-BE32-E72D297353CC}">
                <c16:uniqueId val="{00000002-11CF-439F-B8DA-D2626F2623E6}"/>
              </c:ext>
            </c:extLst>
          </c:dPt>
          <c:dLbls>
            <c:dLbl>
              <c:idx val="0"/>
              <c:layout>
                <c:manualLayout>
                  <c:x val="0.210130512091285"/>
                  <c:y val="7.5479126282023898E-2"/>
                </c:manualLayout>
              </c:layout>
              <c:tx>
                <c:rich>
                  <a:bodyPr rot="0" spcFirstLastPara="1" vertOverflow="ellipsis" vert="horz" wrap="square" lIns="38100" tIns="19050" rIns="38100" bIns="19050" anchor="ctr" anchorCtr="1">
                    <a:noAutofit/>
                  </a:bodyPr>
                  <a:lstStyle/>
                  <a:p>
                    <a:pPr>
                      <a:defRPr sz="1197" b="1" i="0" u="none" strike="noStrike" kern="1200" baseline="0">
                        <a:solidFill>
                          <a:srgbClr val="242852"/>
                        </a:solidFill>
                        <a:latin typeface="+mn-lt"/>
                        <a:ea typeface="+mn-ea"/>
                        <a:cs typeface="+mn-cs"/>
                      </a:defRPr>
                    </a:pPr>
                    <a:fld id="{6538B621-FDE0-4B42-9C22-F8C093A680C9}" type="CATEGORYNAME">
                      <a:rPr lang="en-US" dirty="0"/>
                      <a:pPr>
                        <a:defRPr b="1">
                          <a:solidFill>
                            <a:srgbClr val="242852"/>
                          </a:solidFill>
                        </a:defRPr>
                      </a:pPr>
                      <a:t>[CATEGORY NAME]</a:t>
                    </a:fld>
                    <a:r>
                      <a:rPr lang="en-US" baseline="0" dirty="0"/>
                      <a:t>
84%</a:t>
                    </a:r>
                  </a:p>
                </c:rich>
              </c:tx>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24285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32791356912087"/>
                      <c:h val="0.26982889226726781"/>
                    </c:manualLayout>
                  </c15:layout>
                  <c15:dlblFieldTable/>
                  <c15:showDataLabelsRange val="0"/>
                </c:ext>
                <c:ext xmlns:c16="http://schemas.microsoft.com/office/drawing/2014/chart" uri="{C3380CC4-5D6E-409C-BE32-E72D297353CC}">
                  <c16:uniqueId val="{00000001-11CF-439F-B8DA-D2626F2623E6}"/>
                </c:ext>
              </c:extLst>
            </c:dLbl>
            <c:dLbl>
              <c:idx val="1"/>
              <c:layout>
                <c:manualLayout>
                  <c:x val="-0.17528907146237099"/>
                  <c:y val="-9.7289977586359599E-2"/>
                </c:manualLayout>
              </c:layout>
              <c:spPr>
                <a:noFill/>
                <a:ln>
                  <a:noFill/>
                </a:ln>
                <a:effectLst/>
              </c:spPr>
              <c:txPr>
                <a:bodyPr rot="0" spcFirstLastPara="1" vertOverflow="ellipsis" vert="horz" wrap="square" lIns="38100" tIns="19050" rIns="38100" bIns="19050" anchor="ctr" anchorCtr="1">
                  <a:noAutofit/>
                </a:bodyPr>
                <a:lstStyle/>
                <a:p>
                  <a:pPr>
                    <a:defRPr sz="1197" b="1" i="0" u="none" strike="noStrike" kern="1200" baseline="0">
                      <a:solidFill>
                        <a:srgbClr val="4A8EF2"/>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056314361147608"/>
                      <c:h val="0.30445317163230728"/>
                    </c:manualLayout>
                  </c15:layout>
                </c:ext>
                <c:ext xmlns:c16="http://schemas.microsoft.com/office/drawing/2014/chart" uri="{C3380CC4-5D6E-409C-BE32-E72D297353CC}">
                  <c16:uniqueId val="{00000003-11CF-439F-B8DA-D2626F2623E6}"/>
                </c:ext>
              </c:extLst>
            </c:dLbl>
            <c:dLbl>
              <c:idx val="2"/>
              <c:layout>
                <c:manualLayout>
                  <c:x val="6.0300667210032799E-2"/>
                  <c:y val="-0.12877912476227801"/>
                </c:manualLayout>
              </c:layout>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rgbClr val="7F7F7F"/>
                      </a:solidFill>
                      <a:latin typeface="+mn-lt"/>
                      <a:ea typeface="+mn-ea"/>
                      <a:cs typeface="+mn-cs"/>
                    </a:defRPr>
                  </a:pPr>
                  <a:endParaRPr lang="en-US"/>
                </a:p>
              </c:txPr>
              <c:showLegendKey val="0"/>
              <c:showVal val="0"/>
              <c:showCatName val="1"/>
              <c:showSerName val="0"/>
              <c:showPercent val="1"/>
              <c:showBubbleSize val="0"/>
              <c:extLst>
                <c:ext xmlns:c15="http://schemas.microsoft.com/office/drawing/2012/chart" uri="{CE6537A1-D6FC-4f65-9D91-7224C49458BB}">
                  <c15:layout>
                    <c:manualLayout>
                      <c:w val="0.31938763149587113"/>
                      <c:h val="0.15583716283245108"/>
                    </c:manualLayout>
                  </c15:layout>
                </c:ext>
                <c:ext xmlns:c16="http://schemas.microsoft.com/office/drawing/2014/chart" uri="{C3380CC4-5D6E-409C-BE32-E72D297353CC}">
                  <c16:uniqueId val="{00000002-11CF-439F-B8DA-D2626F2623E6}"/>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lumMod val="75000"/>
                        <a:lumOff val="25000"/>
                      </a:schemeClr>
                    </a:solidFill>
                    <a:latin typeface="+mn-lt"/>
                    <a:ea typeface="+mn-ea"/>
                    <a:cs typeface="+mn-cs"/>
                  </a:defRPr>
                </a:pPr>
                <a:endParaRPr lang="en-US"/>
              </a:p>
            </c:txPr>
            <c:showLegendKey val="0"/>
            <c:showVal val="0"/>
            <c:showCatName val="1"/>
            <c:showSerName val="0"/>
            <c:showPercent val="1"/>
            <c:showBubbleSize val="0"/>
            <c:showLeaderLines val="0"/>
            <c:extLst>
              <c:ext xmlns:c15="http://schemas.microsoft.com/office/drawing/2012/chart" uri="{CE6537A1-D6FC-4f65-9D91-7224C49458BB}"/>
            </c:extLst>
          </c:dLbls>
          <c:cat>
            <c:strRef>
              <c:f>Sheet1!$A$2:$A$4</c:f>
              <c:strCache>
                <c:ptCount val="3"/>
                <c:pt idx="0">
                  <c:v>Working with Republicans to fix the problems that Obamacare created</c:v>
                </c:pt>
                <c:pt idx="1">
                  <c:v>Refuse to help Republicans because they only want to repeal Obamacare</c:v>
                </c:pt>
                <c:pt idx="2">
                  <c:v>Don't know / Refused</c:v>
                </c:pt>
              </c:strCache>
            </c:strRef>
          </c:cat>
          <c:val>
            <c:numRef>
              <c:f>Sheet1!$B$2:$B$4</c:f>
              <c:numCache>
                <c:formatCode>0%</c:formatCode>
                <c:ptCount val="3"/>
                <c:pt idx="0">
                  <c:v>0.84</c:v>
                </c:pt>
                <c:pt idx="1">
                  <c:v>0.11</c:v>
                </c:pt>
                <c:pt idx="2">
                  <c:v>0.06</c:v>
                </c:pt>
              </c:numCache>
            </c:numRef>
          </c:val>
          <c:extLst>
            <c:ext xmlns:c16="http://schemas.microsoft.com/office/drawing/2014/chart" uri="{C3380CC4-5D6E-409C-BE32-E72D297353CC}">
              <c16:uniqueId val="{00000000-11CF-439F-B8DA-D2626F2623E6}"/>
            </c:ext>
          </c:extLst>
        </c:ser>
        <c:dLbls>
          <c:showLegendKey val="0"/>
          <c:showVal val="0"/>
          <c:showCatName val="0"/>
          <c:showSerName val="0"/>
          <c:showPercent val="0"/>
          <c:showBubbleSize val="0"/>
          <c:showLeaderLines val="0"/>
        </c:dLbls>
        <c:firstSliceAng val="0"/>
        <c:holeSize val="75"/>
      </c:doughnut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52777794485761E-2"/>
          <c:y val="3.6208453909385499E-2"/>
          <c:w val="0.969444441102848"/>
          <c:h val="0.78933263179993796"/>
        </c:manualLayout>
      </c:layout>
      <c:barChart>
        <c:barDir val="col"/>
        <c:grouping val="stacked"/>
        <c:varyColors val="0"/>
        <c:ser>
          <c:idx val="0"/>
          <c:order val="0"/>
          <c:tx>
            <c:strRef>
              <c:f>Sheet1!$B$1</c:f>
              <c:strCache>
                <c:ptCount val="1"/>
                <c:pt idx="0">
                  <c:v>Somewhat approve</c:v>
                </c:pt>
              </c:strCache>
            </c:strRef>
          </c:tx>
          <c:spPr>
            <a:solidFill>
              <a:srgbClr val="A1C4E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Sheet1!$B$2</c:f>
              <c:numCache>
                <c:formatCode>0%</c:formatCode>
                <c:ptCount val="1"/>
                <c:pt idx="0">
                  <c:v>0.15</c:v>
                </c:pt>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Strongly 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Sheet1!$C$2</c:f>
              <c:numCache>
                <c:formatCode>0%</c:formatCode>
                <c:ptCount val="1"/>
                <c:pt idx="0">
                  <c:v>0.33</c:v>
                </c:pt>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dLbl>
              <c:idx val="0"/>
              <c:tx>
                <c:rich>
                  <a:bodyPr/>
                  <a:lstStyle/>
                  <a:p>
                    <a:r>
                      <a:rPr lang="en-US" dirty="0"/>
                      <a:t>4%</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4C4A-45F1-9E0E-BFC87101A55B}"/>
                </c:ext>
              </c:extLst>
            </c:dLbl>
            <c:dLbl>
              <c:idx val="1"/>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DDC9-4FEE-A491-4AE7266255AB}"/>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Sheet1!$D$2</c:f>
              <c:numCache>
                <c:formatCode>0%</c:formatCode>
                <c:ptCount val="1"/>
                <c:pt idx="0">
                  <c:v>-0.04</c:v>
                </c:pt>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Sheet1!$E$2</c:f>
              <c:numCache>
                <c:formatCode>0%</c:formatCode>
                <c:ptCount val="1"/>
                <c:pt idx="0">
                  <c:v>-0.06</c:v>
                </c:pt>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F263-4A40-9D4F-DE08A76C794A}"/>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F263-4A40-9D4F-DE08A76C794A}"/>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c:f>
              <c:strCache>
                <c:ptCount val="1"/>
                <c:pt idx="0">
                  <c:v> </c:v>
                </c:pt>
              </c:strCache>
            </c:strRef>
          </c:cat>
          <c:val>
            <c:numRef>
              <c:f>Sheet1!$F$2</c:f>
              <c:numCache>
                <c:formatCode>0%</c:formatCode>
                <c:ptCount val="1"/>
                <c:pt idx="0">
                  <c:v>-0.43</c:v>
                </c:pt>
              </c:numCache>
            </c:numRef>
          </c:val>
          <c:extLst>
            <c:ext xmlns:c16="http://schemas.microsoft.com/office/drawing/2014/chart" uri="{C3380CC4-5D6E-409C-BE32-E72D297353CC}">
              <c16:uniqueId val="{00000004-F263-4A40-9D4F-DE08A76C794A}"/>
            </c:ext>
          </c:extLst>
        </c:ser>
        <c:dLbls>
          <c:showLegendKey val="0"/>
          <c:showVal val="0"/>
          <c:showCatName val="0"/>
          <c:showSerName val="0"/>
          <c:showPercent val="0"/>
          <c:showBubbleSize val="0"/>
        </c:dLbls>
        <c:gapWidth val="150"/>
        <c:overlap val="100"/>
        <c:axId val="2084093560"/>
        <c:axId val="2084091080"/>
      </c:barChart>
      <c:catAx>
        <c:axId val="208409356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084091080"/>
        <c:crosses val="autoZero"/>
        <c:auto val="1"/>
        <c:lblAlgn val="ctr"/>
        <c:lblOffset val="100"/>
        <c:noMultiLvlLbl val="0"/>
      </c:catAx>
      <c:valAx>
        <c:axId val="2084091080"/>
        <c:scaling>
          <c:orientation val="minMax"/>
        </c:scaling>
        <c:delete val="1"/>
        <c:axPos val="l"/>
        <c:numFmt formatCode="0%" sourceLinked="1"/>
        <c:majorTickMark val="none"/>
        <c:minorTickMark val="none"/>
        <c:tickLblPos val="nextTo"/>
        <c:crossAx val="208409356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9.1416596894504498E-3"/>
          <c:y val="1.25840249489968E-2"/>
          <c:w val="0.97765784365961295"/>
          <c:h val="0.70861428991417597"/>
        </c:manualLayout>
      </c:layout>
      <c:barChart>
        <c:barDir val="col"/>
        <c:grouping val="clustered"/>
        <c:varyColors val="0"/>
        <c:ser>
          <c:idx val="0"/>
          <c:order val="0"/>
          <c:tx>
            <c:strRef>
              <c:f>Sheet1!$B$1</c:f>
              <c:strCache>
                <c:ptCount val="1"/>
                <c:pt idx="0">
                  <c:v>Working with Republicans to fix the problems that Obamacare created</c:v>
                </c:pt>
              </c:strCache>
            </c:strRef>
          </c:tx>
          <c:spPr>
            <a:solidFill>
              <a:schemeClr val="bg2">
                <a:lumMod val="25000"/>
              </a:schemeClr>
            </a:solidFill>
            <a:ln w="19050">
              <a:solidFill>
                <a:schemeClr val="lt1"/>
              </a:solidFill>
            </a:ln>
            <a:effectLst/>
          </c:spPr>
          <c:invertIfNegative val="0"/>
          <c:dPt>
            <c:idx val="0"/>
            <c:invertIfNegative val="0"/>
            <c:bubble3D val="0"/>
            <c:extLst>
              <c:ext xmlns:c16="http://schemas.microsoft.com/office/drawing/2014/chart" uri="{C3380CC4-5D6E-409C-BE32-E72D297353CC}">
                <c16:uniqueId val="{00000001-11CF-439F-B8DA-D2626F2623E6}"/>
              </c:ext>
            </c:extLst>
          </c:dPt>
          <c:dPt>
            <c:idx val="1"/>
            <c:invertIfNegative val="0"/>
            <c:bubble3D val="0"/>
            <c:extLst>
              <c:ext xmlns:c16="http://schemas.microsoft.com/office/drawing/2014/chart" uri="{C3380CC4-5D6E-409C-BE32-E72D297353CC}">
                <c16:uniqueId val="{00000003-11CF-439F-B8DA-D2626F2623E6}"/>
              </c:ext>
            </c:extLst>
          </c:dPt>
          <c:dPt>
            <c:idx val="2"/>
            <c:invertIfNegative val="0"/>
            <c:bubble3D val="0"/>
            <c:extLst>
              <c:ext xmlns:c16="http://schemas.microsoft.com/office/drawing/2014/chart" uri="{C3380CC4-5D6E-409C-BE32-E72D297353CC}">
                <c16:uniqueId val="{00000002-11CF-439F-B8DA-D2626F2623E6}"/>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Florida</c:v>
                </c:pt>
                <c:pt idx="1">
                  <c:v>Indiana</c:v>
                </c:pt>
                <c:pt idx="2">
                  <c:v>Missouri</c:v>
                </c:pt>
                <c:pt idx="3">
                  <c:v>Montana</c:v>
                </c:pt>
                <c:pt idx="4">
                  <c:v>North Dakota</c:v>
                </c:pt>
                <c:pt idx="5">
                  <c:v>West Virginia</c:v>
                </c:pt>
                <c:pt idx="6">
                  <c:v>Pennsylvania</c:v>
                </c:pt>
                <c:pt idx="7">
                  <c:v>Ohio</c:v>
                </c:pt>
              </c:strCache>
            </c:strRef>
          </c:cat>
          <c:val>
            <c:numRef>
              <c:f>Sheet1!$B$2:$B$9</c:f>
              <c:numCache>
                <c:formatCode>0</c:formatCode>
                <c:ptCount val="8"/>
                <c:pt idx="0">
                  <c:v>79</c:v>
                </c:pt>
                <c:pt idx="1">
                  <c:v>86</c:v>
                </c:pt>
                <c:pt idx="2">
                  <c:v>78</c:v>
                </c:pt>
                <c:pt idx="3">
                  <c:v>85</c:v>
                </c:pt>
                <c:pt idx="4">
                  <c:v>86</c:v>
                </c:pt>
                <c:pt idx="5">
                  <c:v>83</c:v>
                </c:pt>
                <c:pt idx="6">
                  <c:v>89</c:v>
                </c:pt>
                <c:pt idx="7">
                  <c:v>86</c:v>
                </c:pt>
              </c:numCache>
            </c:numRef>
          </c:val>
          <c:extLst>
            <c:ext xmlns:c16="http://schemas.microsoft.com/office/drawing/2014/chart" uri="{C3380CC4-5D6E-409C-BE32-E72D297353CC}">
              <c16:uniqueId val="{00000000-11CF-439F-B8DA-D2626F2623E6}"/>
            </c:ext>
          </c:extLst>
        </c:ser>
        <c:ser>
          <c:idx val="1"/>
          <c:order val="1"/>
          <c:tx>
            <c:strRef>
              <c:f>Sheet1!$C$1</c:f>
              <c:strCache>
                <c:ptCount val="1"/>
                <c:pt idx="0">
                  <c:v>Refuse to help Republicans because they only want to repeal Obamacare</c:v>
                </c:pt>
              </c:strCache>
            </c:strRef>
          </c:tx>
          <c:spPr>
            <a:solidFill>
              <a:schemeClr val="accent2"/>
            </a:solidFill>
            <a:ln w="19050">
              <a:solidFill>
                <a:schemeClr val="lt1"/>
              </a:solidFill>
            </a:ln>
            <a:effectLst/>
          </c:spPr>
          <c:invertIfNegative val="0"/>
          <c:dLbls>
            <c:dLbl>
              <c:idx val="4"/>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0AD9-40CF-93F3-C8375E15891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Florida</c:v>
                </c:pt>
                <c:pt idx="1">
                  <c:v>Indiana</c:v>
                </c:pt>
                <c:pt idx="2">
                  <c:v>Missouri</c:v>
                </c:pt>
                <c:pt idx="3">
                  <c:v>Montana</c:v>
                </c:pt>
                <c:pt idx="4">
                  <c:v>North Dakota</c:v>
                </c:pt>
                <c:pt idx="5">
                  <c:v>West Virginia</c:v>
                </c:pt>
                <c:pt idx="6">
                  <c:v>Pennsylvania</c:v>
                </c:pt>
                <c:pt idx="7">
                  <c:v>Ohio</c:v>
                </c:pt>
              </c:strCache>
            </c:strRef>
          </c:cat>
          <c:val>
            <c:numRef>
              <c:f>Sheet1!$C$2:$C$9</c:f>
              <c:numCache>
                <c:formatCode>0</c:formatCode>
                <c:ptCount val="8"/>
                <c:pt idx="0">
                  <c:v>15</c:v>
                </c:pt>
                <c:pt idx="1">
                  <c:v>10</c:v>
                </c:pt>
                <c:pt idx="2">
                  <c:v>8</c:v>
                </c:pt>
                <c:pt idx="3">
                  <c:v>12</c:v>
                </c:pt>
                <c:pt idx="4">
                  <c:v>6</c:v>
                </c:pt>
                <c:pt idx="5">
                  <c:v>9</c:v>
                </c:pt>
                <c:pt idx="6">
                  <c:v>8</c:v>
                </c:pt>
                <c:pt idx="7">
                  <c:v>11</c:v>
                </c:pt>
              </c:numCache>
            </c:numRef>
          </c:val>
          <c:extLst>
            <c:ext xmlns:c16="http://schemas.microsoft.com/office/drawing/2014/chart" uri="{C3380CC4-5D6E-409C-BE32-E72D297353CC}">
              <c16:uniqueId val="{00000000-8D04-442D-8DD8-3025D2699C7F}"/>
            </c:ext>
          </c:extLst>
        </c:ser>
        <c:ser>
          <c:idx val="2"/>
          <c:order val="2"/>
          <c:tx>
            <c:strRef>
              <c:f>Sheet1!$D$1</c:f>
              <c:strCache>
                <c:ptCount val="1"/>
                <c:pt idx="0">
                  <c:v>Don't know / Refused</c:v>
                </c:pt>
              </c:strCache>
            </c:strRef>
          </c:tx>
          <c:spPr>
            <a:solidFill>
              <a:schemeClr val="bg1">
                <a:lumMod val="50000"/>
              </a:schemeClr>
            </a:solidFill>
            <a:ln w="25400">
              <a:solidFill>
                <a:schemeClr val="lt1"/>
              </a:solidFill>
            </a:ln>
            <a:effectLst/>
          </c:spPr>
          <c:invertIfNegative val="0"/>
          <c:dLbls>
            <c:dLbl>
              <c:idx val="2"/>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dLblPos val="ct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0AD9-40CF-93F3-C8375E15891C}"/>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Sheet1!$A$2:$A$9</c:f>
              <c:strCache>
                <c:ptCount val="8"/>
                <c:pt idx="0">
                  <c:v>Florida</c:v>
                </c:pt>
                <c:pt idx="1">
                  <c:v>Indiana</c:v>
                </c:pt>
                <c:pt idx="2">
                  <c:v>Missouri</c:v>
                </c:pt>
                <c:pt idx="3">
                  <c:v>Montana</c:v>
                </c:pt>
                <c:pt idx="4">
                  <c:v>North Dakota</c:v>
                </c:pt>
                <c:pt idx="5">
                  <c:v>West Virginia</c:v>
                </c:pt>
                <c:pt idx="6">
                  <c:v>Pennsylvania</c:v>
                </c:pt>
                <c:pt idx="7">
                  <c:v>Ohio</c:v>
                </c:pt>
              </c:strCache>
            </c:strRef>
          </c:cat>
          <c:val>
            <c:numRef>
              <c:f>Sheet1!$D$2:$D$9</c:f>
              <c:numCache>
                <c:formatCode>0</c:formatCode>
                <c:ptCount val="8"/>
                <c:pt idx="0">
                  <c:v>6</c:v>
                </c:pt>
                <c:pt idx="1">
                  <c:v>5</c:v>
                </c:pt>
                <c:pt idx="2">
                  <c:v>14</c:v>
                </c:pt>
                <c:pt idx="3">
                  <c:v>4</c:v>
                </c:pt>
                <c:pt idx="4">
                  <c:v>7</c:v>
                </c:pt>
                <c:pt idx="5">
                  <c:v>8</c:v>
                </c:pt>
                <c:pt idx="6">
                  <c:v>3</c:v>
                </c:pt>
                <c:pt idx="7">
                  <c:v>3</c:v>
                </c:pt>
              </c:numCache>
            </c:numRef>
          </c:val>
          <c:extLst>
            <c:ext xmlns:c16="http://schemas.microsoft.com/office/drawing/2014/chart" uri="{C3380CC4-5D6E-409C-BE32-E72D297353CC}">
              <c16:uniqueId val="{00000007-8D04-442D-8DD8-3025D2699C7F}"/>
            </c:ext>
          </c:extLst>
        </c:ser>
        <c:dLbls>
          <c:showLegendKey val="0"/>
          <c:showVal val="0"/>
          <c:showCatName val="0"/>
          <c:showSerName val="0"/>
          <c:showPercent val="0"/>
          <c:showBubbleSize val="0"/>
        </c:dLbls>
        <c:gapWidth val="100"/>
        <c:axId val="2144509064"/>
        <c:axId val="2144512552"/>
      </c:barChart>
      <c:catAx>
        <c:axId val="2144509064"/>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44512552"/>
        <c:crosses val="autoZero"/>
        <c:auto val="1"/>
        <c:lblAlgn val="ctr"/>
        <c:lblOffset val="100"/>
        <c:noMultiLvlLbl val="0"/>
      </c:catAx>
      <c:valAx>
        <c:axId val="2144512552"/>
        <c:scaling>
          <c:orientation val="minMax"/>
        </c:scaling>
        <c:delete val="1"/>
        <c:axPos val="l"/>
        <c:numFmt formatCode="0" sourceLinked="1"/>
        <c:majorTickMark val="out"/>
        <c:minorTickMark val="none"/>
        <c:tickLblPos val="nextTo"/>
        <c:crossAx val="2144509064"/>
        <c:crosses val="autoZero"/>
        <c:crossBetween val="between"/>
      </c:valAx>
      <c:spPr>
        <a:noFill/>
        <a:ln w="25400">
          <a:noFill/>
        </a:ln>
        <a:effectLst/>
      </c:spPr>
    </c:plotArea>
    <c:legend>
      <c:legendPos val="b"/>
      <c:layout>
        <c:manualLayout>
          <c:xMode val="edge"/>
          <c:yMode val="edge"/>
          <c:x val="1.08121479677272E-2"/>
          <c:y val="0.82066310207508297"/>
          <c:w val="0.97233395018267599"/>
          <c:h val="0.15937057341083"/>
        </c:manualLayout>
      </c:layout>
      <c:overlay val="0"/>
      <c:spPr>
        <a:noFill/>
        <a:ln>
          <a:noFill/>
        </a:ln>
        <a:effectLst/>
      </c:spPr>
      <c:txPr>
        <a:bodyPr rot="0" spcFirstLastPara="1" vertOverflow="ellipsis" vert="horz" wrap="square" anchor="t" anchorCtr="0"/>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35891034746099E-2"/>
          <c:y val="0"/>
          <c:w val="0.93832821793050802"/>
          <c:h val="1"/>
        </c:manualLayout>
      </c:layout>
      <c:barChart>
        <c:barDir val="col"/>
        <c:grouping val="stacked"/>
        <c:varyColors val="0"/>
        <c:ser>
          <c:idx val="0"/>
          <c:order val="0"/>
          <c:tx>
            <c:strRef>
              <c:f>Sheet1!$B$1</c:f>
              <c:strCache>
                <c:ptCount val="1"/>
                <c:pt idx="0">
                  <c:v>Strongly approve</c:v>
                </c:pt>
              </c:strCache>
            </c:strRef>
          </c:tx>
          <c:spPr>
            <a:solidFill>
              <a:schemeClr val="accent3"/>
            </a:solidFill>
            <a:ln>
              <a:noFill/>
            </a:ln>
            <a:effectLst/>
          </c:spPr>
          <c:invertIfNegative val="0"/>
          <c:dPt>
            <c:idx val="0"/>
            <c:invertIfNegative val="0"/>
            <c:bubble3D val="0"/>
            <c:extLst>
              <c:ext xmlns:c16="http://schemas.microsoft.com/office/drawing/2014/chart" uri="{C3380CC4-5D6E-409C-BE32-E72D297353CC}">
                <c16:uniqueId val="{00000001-AE5B-469D-96A8-3EAC35166CF0}"/>
              </c:ext>
            </c:extLst>
          </c:dPt>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Sheet1!$B$2:$B$3</c:f>
              <c:numCache>
                <c:formatCode>General</c:formatCode>
                <c:ptCount val="2"/>
              </c:numCache>
            </c:numRef>
          </c:val>
          <c:extLst>
            <c:ext xmlns:c16="http://schemas.microsoft.com/office/drawing/2014/chart" uri="{C3380CC4-5D6E-409C-BE32-E72D297353CC}">
              <c16:uniqueId val="{00000002-AE5B-469D-96A8-3EAC35166CF0}"/>
            </c:ext>
          </c:extLst>
        </c:ser>
        <c:ser>
          <c:idx val="1"/>
          <c:order val="1"/>
          <c:tx>
            <c:strRef>
              <c:f>Sheet1!$C$1</c:f>
              <c:strCache>
                <c:ptCount val="1"/>
                <c:pt idx="0">
                  <c:v>Somewhat approve</c:v>
                </c:pt>
              </c:strCache>
            </c:strRef>
          </c:tx>
          <c:spPr>
            <a:solidFill>
              <a:srgbClr val="A1C4E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Sheet1!$C$2:$C$3</c:f>
              <c:numCache>
                <c:formatCode>General</c:formatCode>
                <c:ptCount val="2"/>
              </c:numCache>
            </c:numRef>
          </c:val>
          <c:extLst>
            <c:ext xmlns:c16="http://schemas.microsoft.com/office/drawing/2014/chart" uri="{C3380CC4-5D6E-409C-BE32-E72D297353CC}">
              <c16:uniqueId val="{00000003-AE5B-469D-96A8-3EAC35166CF0}"/>
            </c:ext>
          </c:extLst>
        </c:ser>
        <c:ser>
          <c:idx val="2"/>
          <c:order val="2"/>
          <c:tx>
            <c:strRef>
              <c:f>Sheet1!$D$1</c:f>
              <c:strCache>
                <c:ptCount val="1"/>
                <c:pt idx="0">
                  <c:v>Don't know / Refused</c:v>
                </c:pt>
              </c:strCache>
            </c:strRef>
          </c:tx>
          <c:spPr>
            <a:solidFill>
              <a:schemeClr val="bg1">
                <a:lumMod val="5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Sheet1!$D$2:$D$3</c:f>
              <c:numCache>
                <c:formatCode>General</c:formatCode>
                <c:ptCount val="2"/>
              </c:numCache>
            </c:numRef>
          </c:val>
          <c:extLst>
            <c:ext xmlns:c16="http://schemas.microsoft.com/office/drawing/2014/chart" uri="{C3380CC4-5D6E-409C-BE32-E72D297353CC}">
              <c16:uniqueId val="{00000004-AE5B-469D-96A8-3EAC35166CF0}"/>
            </c:ext>
          </c:extLst>
        </c:ser>
        <c:ser>
          <c:idx val="3"/>
          <c:order val="3"/>
          <c:tx>
            <c:strRef>
              <c:f>Sheet1!$E$1</c:f>
              <c:strCache>
                <c:ptCount val="1"/>
                <c:pt idx="0">
                  <c:v>Somewhat disapprove</c:v>
                </c:pt>
              </c:strCache>
            </c:strRef>
          </c:tx>
          <c:spPr>
            <a:solidFill>
              <a:srgbClr val="FF979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Sheet1!$E$2:$E$3</c:f>
              <c:numCache>
                <c:formatCode>General</c:formatCode>
                <c:ptCount val="2"/>
              </c:numCache>
            </c:numRef>
          </c:val>
          <c:extLst>
            <c:ext xmlns:c16="http://schemas.microsoft.com/office/drawing/2014/chart" uri="{C3380CC4-5D6E-409C-BE32-E72D297353CC}">
              <c16:uniqueId val="{00000005-AE5B-469D-96A8-3EAC35166CF0}"/>
            </c:ext>
          </c:extLst>
        </c:ser>
        <c:ser>
          <c:idx val="4"/>
          <c:order val="4"/>
          <c:tx>
            <c:strRef>
              <c:f>Sheet1!$F$1</c:f>
              <c:strCache>
                <c:ptCount val="1"/>
                <c:pt idx="0">
                  <c:v>Strongly disapprove</c:v>
                </c:pt>
              </c:strCache>
            </c:strRef>
          </c:tx>
          <c:spPr>
            <a:solidFill>
              <a:srgbClr val="C00000"/>
            </a:solidFill>
            <a:ln>
              <a:no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5B1-42BC-81A1-5AD61BFC74B3}"/>
                </c:ext>
              </c:extLst>
            </c:dLbl>
            <c:dLbl>
              <c:idx val="1"/>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55B1-42BC-81A1-5AD61BFC74B3}"/>
                </c:ext>
              </c:extLst>
            </c:dLbl>
            <c:spPr>
              <a:noFill/>
              <a:ln>
                <a:noFill/>
              </a:ln>
              <a:effectLst/>
            </c:spPr>
            <c:txPr>
              <a:bodyPr rot="0" spcFirstLastPara="1" vertOverflow="ellipsis" vert="horz" wrap="square" lIns="38100" tIns="19050" rIns="38100" bIns="19050" anchor="ctr" anchorCtr="1">
                <a:spAutoFit/>
              </a:bodyPr>
              <a:lstStyle/>
              <a:p>
                <a:pPr>
                  <a:defRPr sz="1400" b="1" i="0" u="none" strike="noStrike" kern="1200" baseline="0">
                    <a:solidFill>
                      <a:schemeClr val="bg1"/>
                    </a:solidFill>
                    <a:latin typeface="+mn-lt"/>
                    <a:ea typeface="+mn-ea"/>
                    <a:cs typeface="+mn-cs"/>
                  </a:defRPr>
                </a:pPr>
                <a:endParaRPr lang="en-US"/>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1"/>
                <c:pt idx="0">
                  <c:v> </c:v>
                </c:pt>
              </c:strCache>
            </c:strRef>
          </c:cat>
          <c:val>
            <c:numRef>
              <c:f>Sheet1!$F$2:$F$3</c:f>
              <c:numCache>
                <c:formatCode>General</c:formatCode>
                <c:ptCount val="2"/>
              </c:numCache>
            </c:numRef>
          </c:val>
          <c:extLst>
            <c:ext xmlns:c16="http://schemas.microsoft.com/office/drawing/2014/chart" uri="{C3380CC4-5D6E-409C-BE32-E72D297353CC}">
              <c16:uniqueId val="{00000004-55B1-42BC-81A1-5AD61BFC74B3}"/>
            </c:ext>
          </c:extLst>
        </c:ser>
        <c:dLbls>
          <c:showLegendKey val="0"/>
          <c:showVal val="0"/>
          <c:showCatName val="0"/>
          <c:showSerName val="0"/>
          <c:showPercent val="0"/>
          <c:showBubbleSize val="0"/>
        </c:dLbls>
        <c:gapWidth val="150"/>
        <c:overlap val="100"/>
        <c:axId val="-2127337320"/>
        <c:axId val="-2127340312"/>
      </c:barChart>
      <c:catAx>
        <c:axId val="-2127337320"/>
        <c:scaling>
          <c:orientation val="minMax"/>
        </c:scaling>
        <c:delete val="1"/>
        <c:axPos val="b"/>
        <c:numFmt formatCode="General" sourceLinked="1"/>
        <c:majorTickMark val="none"/>
        <c:minorTickMark val="none"/>
        <c:tickLblPos val="nextTo"/>
        <c:crossAx val="-2127340312"/>
        <c:crosses val="autoZero"/>
        <c:auto val="1"/>
        <c:lblAlgn val="ctr"/>
        <c:lblOffset val="100"/>
        <c:noMultiLvlLbl val="0"/>
      </c:catAx>
      <c:valAx>
        <c:axId val="-2127340312"/>
        <c:scaling>
          <c:orientation val="minMax"/>
        </c:scaling>
        <c:delete val="1"/>
        <c:axPos val="l"/>
        <c:numFmt formatCode="General" sourceLinked="1"/>
        <c:majorTickMark val="none"/>
        <c:minorTickMark val="none"/>
        <c:tickLblPos val="nextTo"/>
        <c:crossAx val="-2127337320"/>
        <c:crosses val="autoZero"/>
        <c:crossBetween val="between"/>
      </c:valAx>
      <c:spPr>
        <a:noFill/>
        <a:ln>
          <a:noFill/>
        </a:ln>
        <a:effectLst/>
      </c:spPr>
    </c:plotArea>
    <c:legend>
      <c:legendPos val="b"/>
      <c:layout>
        <c:manualLayout>
          <c:xMode val="edge"/>
          <c:yMode val="edge"/>
          <c:x val="0"/>
          <c:y val="1.40534254723349E-2"/>
          <c:w val="1"/>
          <c:h val="0.65606459861875499"/>
        </c:manualLayout>
      </c:layout>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7215263221230201E-2"/>
          <c:y val="2.53120850665133E-2"/>
          <c:w val="0.85771902197132299"/>
          <c:h val="0.63713150586061196"/>
        </c:manualLayout>
      </c:layout>
      <c:lineChart>
        <c:grouping val="standard"/>
        <c:varyColors val="0"/>
        <c:ser>
          <c:idx val="0"/>
          <c:order val="0"/>
          <c:tx>
            <c:strRef>
              <c:f>Sheet1!$B$1</c:f>
              <c:strCache>
                <c:ptCount val="1"/>
                <c:pt idx="0">
                  <c:v>Approve</c:v>
                </c:pt>
              </c:strCache>
            </c:strRef>
          </c:tx>
          <c:spPr>
            <a:ln w="38100" cap="rnd">
              <a:solidFill>
                <a:srgbClr val="297FD5"/>
              </a:solidFill>
              <a:round/>
            </a:ln>
            <a:effectLst/>
          </c:spPr>
          <c:marker>
            <c:symbol val="none"/>
          </c:marker>
          <c:dLbls>
            <c:dLbl>
              <c:idx val="1"/>
              <c:dLblPos val="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37AB-46FA-BFB9-1A9F65BFB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17</c:v>
                </c:pt>
                <c:pt idx="1">
                  <c:v>May 17</c:v>
                </c:pt>
              </c:strCache>
            </c:strRef>
          </c:cat>
          <c:val>
            <c:numRef>
              <c:f>Sheet1!$B$2:$B$3</c:f>
              <c:numCache>
                <c:formatCode>0%</c:formatCode>
                <c:ptCount val="2"/>
                <c:pt idx="0">
                  <c:v>0.48</c:v>
                </c:pt>
                <c:pt idx="1">
                  <c:v>0.48</c:v>
                </c:pt>
              </c:numCache>
            </c:numRef>
          </c:val>
          <c:smooth val="0"/>
          <c:extLst>
            <c:ext xmlns:c16="http://schemas.microsoft.com/office/drawing/2014/chart" uri="{C3380CC4-5D6E-409C-BE32-E72D297353CC}">
              <c16:uniqueId val="{00000001-E107-4356-88F7-A6538818DFD7}"/>
            </c:ext>
          </c:extLst>
        </c:ser>
        <c:ser>
          <c:idx val="1"/>
          <c:order val="1"/>
          <c:tx>
            <c:strRef>
              <c:f>Sheet1!$C$1</c:f>
              <c:strCache>
                <c:ptCount val="1"/>
                <c:pt idx="0">
                  <c:v>Disapprove</c:v>
                </c:pt>
              </c:strCache>
            </c:strRef>
          </c:tx>
          <c:spPr>
            <a:ln w="38100" cap="rnd">
              <a:solidFill>
                <a:srgbClr val="C00000"/>
              </a:solidFill>
              <a:round/>
            </a:ln>
            <a:effectLst/>
          </c:spPr>
          <c:marker>
            <c:symbol val="none"/>
          </c:marker>
          <c:dLbls>
            <c:dLbl>
              <c:idx val="0"/>
              <c:dLblPos val="b"/>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37AB-46FA-BFB9-1A9F65BFBA42}"/>
                </c:ext>
              </c:extLst>
            </c:dLbl>
            <c:dLbl>
              <c:idx val="1"/>
              <c:dLblPos val="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37AB-46FA-BFB9-1A9F65BFB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dLblPos val="l"/>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17</c:v>
                </c:pt>
                <c:pt idx="1">
                  <c:v>May 17</c:v>
                </c:pt>
              </c:strCache>
            </c:strRef>
          </c:cat>
          <c:val>
            <c:numRef>
              <c:f>Sheet1!$C$2:$C$3</c:f>
              <c:numCache>
                <c:formatCode>0%</c:formatCode>
                <c:ptCount val="2"/>
                <c:pt idx="0">
                  <c:v>0.44</c:v>
                </c:pt>
                <c:pt idx="1">
                  <c:v>0.49</c:v>
                </c:pt>
              </c:numCache>
            </c:numRef>
          </c:val>
          <c:smooth val="0"/>
          <c:extLst>
            <c:ext xmlns:c16="http://schemas.microsoft.com/office/drawing/2014/chart" uri="{C3380CC4-5D6E-409C-BE32-E72D297353CC}">
              <c16:uniqueId val="{00000003-E107-4356-88F7-A6538818DFD7}"/>
            </c:ext>
          </c:extLst>
        </c:ser>
        <c:ser>
          <c:idx val="2"/>
          <c:order val="2"/>
          <c:tx>
            <c:strRef>
              <c:f>Sheet1!$D$1</c:f>
              <c:strCache>
                <c:ptCount val="1"/>
                <c:pt idx="0">
                  <c:v>Don't know / Refused</c:v>
                </c:pt>
              </c:strCache>
            </c:strRef>
          </c:tx>
          <c:spPr>
            <a:ln w="38100" cap="rnd">
              <a:solidFill>
                <a:schemeClr val="bg1">
                  <a:lumMod val="50000"/>
                </a:schemeClr>
              </a:solidFill>
              <a:round/>
            </a:ln>
            <a:effectLst/>
          </c:spPr>
          <c:marker>
            <c:symbol val="none"/>
          </c:marker>
          <c:dLbls>
            <c:dLbl>
              <c:idx val="0"/>
              <c:dLblPos val="l"/>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37AB-46FA-BFB9-1A9F65BFBA42}"/>
                </c:ext>
              </c:extLst>
            </c:dLbl>
            <c:spPr>
              <a:noFill/>
              <a:ln>
                <a:noFill/>
              </a:ln>
              <a:effectLst/>
            </c:spPr>
            <c:txPr>
              <a:bodyPr rot="0" spcFirstLastPara="1" vertOverflow="ellipsis" vert="horz" wrap="square" lIns="38100" tIns="19050" rIns="38100" bIns="19050" anchor="ctr" anchorCtr="1">
                <a:spAutoFit/>
              </a:bodyPr>
              <a:lstStyle/>
              <a:p>
                <a:pPr>
                  <a:defRPr sz="1197" b="0" i="0" u="none" strike="noStrike" kern="1200" baseline="0">
                    <a:solidFill>
                      <a:schemeClr val="tx1">
                        <a:lumMod val="75000"/>
                        <a:lumOff val="25000"/>
                      </a:schemeClr>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Feb. 17</c:v>
                </c:pt>
                <c:pt idx="1">
                  <c:v>May 17</c:v>
                </c:pt>
              </c:strCache>
            </c:strRef>
          </c:cat>
          <c:val>
            <c:numRef>
              <c:f>Sheet1!$D$2:$D$3</c:f>
              <c:numCache>
                <c:formatCode>0%</c:formatCode>
                <c:ptCount val="2"/>
                <c:pt idx="0">
                  <c:v>0.08</c:v>
                </c:pt>
                <c:pt idx="1">
                  <c:v>0.04</c:v>
                </c:pt>
              </c:numCache>
            </c:numRef>
          </c:val>
          <c:smooth val="0"/>
          <c:extLst>
            <c:ext xmlns:c16="http://schemas.microsoft.com/office/drawing/2014/chart" uri="{C3380CC4-5D6E-409C-BE32-E72D297353CC}">
              <c16:uniqueId val="{00000005-E107-4356-88F7-A6538818DFD7}"/>
            </c:ext>
          </c:extLst>
        </c:ser>
        <c:dLbls>
          <c:showLegendKey val="0"/>
          <c:showVal val="0"/>
          <c:showCatName val="0"/>
          <c:showSerName val="0"/>
          <c:showPercent val="0"/>
          <c:showBubbleSize val="0"/>
        </c:dLbls>
        <c:smooth val="0"/>
        <c:axId val="-2127390824"/>
        <c:axId val="-2127394648"/>
      </c:lineChart>
      <c:catAx>
        <c:axId val="-212739082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394648"/>
        <c:crosses val="autoZero"/>
        <c:auto val="1"/>
        <c:lblAlgn val="ctr"/>
        <c:lblOffset val="100"/>
        <c:noMultiLvlLbl val="0"/>
      </c:catAx>
      <c:valAx>
        <c:axId val="-2127394648"/>
        <c:scaling>
          <c:orientation val="minMax"/>
        </c:scaling>
        <c:delete val="1"/>
        <c:axPos val="l"/>
        <c:numFmt formatCode="0%" sourceLinked="1"/>
        <c:majorTickMark val="out"/>
        <c:minorTickMark val="none"/>
        <c:tickLblPos val="nextTo"/>
        <c:crossAx val="-2127390824"/>
        <c:crosses val="autoZero"/>
        <c:crossBetween val="between"/>
      </c:valAx>
      <c:spPr>
        <a:noFill/>
        <a:ln w="25400">
          <a:noFill/>
        </a:ln>
        <a:effectLst/>
      </c:spPr>
    </c:plotArea>
    <c:legend>
      <c:legendPos val="b"/>
      <c:layout>
        <c:manualLayout>
          <c:xMode val="edge"/>
          <c:yMode val="edge"/>
          <c:x val="1.44780386843745E-2"/>
          <c:y val="0.82520757472151596"/>
          <c:w val="0.97104367553201099"/>
          <c:h val="0.14961028958679901"/>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Sheet1!$B$1</c:f>
              <c:strCache>
                <c:ptCount val="1"/>
                <c:pt idx="0">
                  <c:v>Approve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Independents</c:v>
                </c:pt>
                <c:pt idx="1">
                  <c:v>White / No college degree</c:v>
                </c:pt>
                <c:pt idx="2">
                  <c:v>White / College degree</c:v>
                </c:pt>
                <c:pt idx="3">
                  <c:v>White men</c:v>
                </c:pt>
                <c:pt idx="4">
                  <c:v>Oppose Obamacare</c:v>
                </c:pt>
                <c:pt idx="5">
                  <c:v>Think AHCA will not impact them</c:v>
                </c:pt>
                <c:pt idx="6">
                  <c:v>Seniors</c:v>
                </c:pt>
              </c:strCache>
            </c:strRef>
          </c:cat>
          <c:val>
            <c:numRef>
              <c:f>Sheet1!$B$2:$B$8</c:f>
              <c:numCache>
                <c:formatCode>0%</c:formatCode>
                <c:ptCount val="7"/>
                <c:pt idx="0">
                  <c:v>0.26</c:v>
                </c:pt>
                <c:pt idx="1">
                  <c:v>0.49</c:v>
                </c:pt>
                <c:pt idx="2">
                  <c:v>0.4</c:v>
                </c:pt>
                <c:pt idx="3">
                  <c:v>0.59</c:v>
                </c:pt>
                <c:pt idx="4">
                  <c:v>0.86</c:v>
                </c:pt>
                <c:pt idx="5">
                  <c:v>0.56000000000000005</c:v>
                </c:pt>
                <c:pt idx="6">
                  <c:v>0.52</c:v>
                </c:pt>
              </c:numCache>
            </c:numRef>
          </c:val>
          <c:extLst>
            <c:ext xmlns:c16="http://schemas.microsoft.com/office/drawing/2014/chart" uri="{C3380CC4-5D6E-409C-BE32-E72D297353CC}">
              <c16:uniqueId val="{00000000-360E-41B9-8575-5E33BB3F4111}"/>
            </c:ext>
          </c:extLst>
        </c:ser>
        <c:ser>
          <c:idx val="1"/>
          <c:order val="1"/>
          <c:tx>
            <c:strRef>
              <c:f>Sheet1!$C$1</c:f>
              <c:strCache>
                <c:ptCount val="1"/>
                <c:pt idx="0">
                  <c:v>Disapprove</c:v>
                </c:pt>
              </c:strCache>
            </c:strRef>
          </c:tx>
          <c:spPr>
            <a:solidFill>
              <a:srgbClr val="C00000"/>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mn-lt"/>
                    <a:ea typeface="+mn-ea"/>
                    <a:cs typeface="+mn-cs"/>
                  </a:defRPr>
                </a:pPr>
                <a:endParaRPr lang="en-US"/>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Sheet1!$A$2:$A$8</c:f>
              <c:strCache>
                <c:ptCount val="7"/>
                <c:pt idx="0">
                  <c:v>Independents</c:v>
                </c:pt>
                <c:pt idx="1">
                  <c:v>White / No college degree</c:v>
                </c:pt>
                <c:pt idx="2">
                  <c:v>White / College degree</c:v>
                </c:pt>
                <c:pt idx="3">
                  <c:v>White men</c:v>
                </c:pt>
                <c:pt idx="4">
                  <c:v>Oppose Obamacare</c:v>
                </c:pt>
                <c:pt idx="5">
                  <c:v>Think AHCA will not impact them</c:v>
                </c:pt>
                <c:pt idx="6">
                  <c:v>Seniors</c:v>
                </c:pt>
              </c:strCache>
            </c:strRef>
          </c:cat>
          <c:val>
            <c:numRef>
              <c:f>Sheet1!$C$2:$C$8</c:f>
              <c:numCache>
                <c:formatCode>0%</c:formatCode>
                <c:ptCount val="7"/>
                <c:pt idx="0">
                  <c:v>-0.41</c:v>
                </c:pt>
                <c:pt idx="1">
                  <c:v>-0.31</c:v>
                </c:pt>
                <c:pt idx="2">
                  <c:v>-0.42</c:v>
                </c:pt>
                <c:pt idx="3">
                  <c:v>-0.4</c:v>
                </c:pt>
                <c:pt idx="4">
                  <c:v>-0.11</c:v>
                </c:pt>
                <c:pt idx="5">
                  <c:v>-0.4</c:v>
                </c:pt>
                <c:pt idx="6">
                  <c:v>-0.44</c:v>
                </c:pt>
              </c:numCache>
            </c:numRef>
          </c:val>
          <c:extLst>
            <c:ext xmlns:c16="http://schemas.microsoft.com/office/drawing/2014/chart" uri="{C3380CC4-5D6E-409C-BE32-E72D297353CC}">
              <c16:uniqueId val="{00000001-360E-41B9-8575-5E33BB3F4111}"/>
            </c:ext>
          </c:extLst>
        </c:ser>
        <c:dLbls>
          <c:showLegendKey val="0"/>
          <c:showVal val="0"/>
          <c:showCatName val="0"/>
          <c:showSerName val="0"/>
          <c:showPercent val="0"/>
          <c:showBubbleSize val="0"/>
        </c:dLbls>
        <c:gapWidth val="150"/>
        <c:overlap val="100"/>
        <c:axId val="-2127456360"/>
        <c:axId val="-2127460072"/>
      </c:barChart>
      <c:catAx>
        <c:axId val="-2127456360"/>
        <c:scaling>
          <c:orientation val="minMax"/>
        </c:scaling>
        <c:delete val="0"/>
        <c:axPos val="b"/>
        <c:numFmt formatCode="General" sourceLinked="1"/>
        <c:majorTickMark val="none"/>
        <c:minorTickMark val="none"/>
        <c:tickLblPos val="low"/>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2127460072"/>
        <c:crosses val="autoZero"/>
        <c:auto val="1"/>
        <c:lblAlgn val="ctr"/>
        <c:lblOffset val="100"/>
        <c:noMultiLvlLbl val="0"/>
      </c:catAx>
      <c:valAx>
        <c:axId val="-2127460072"/>
        <c:scaling>
          <c:orientation val="minMax"/>
        </c:scaling>
        <c:delete val="1"/>
        <c:axPos val="l"/>
        <c:numFmt formatCode="0%" sourceLinked="1"/>
        <c:majorTickMark val="none"/>
        <c:minorTickMark val="none"/>
        <c:tickLblPos val="nextTo"/>
        <c:crossAx val="-2127456360"/>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22D0F666-A12F-4F9F-A222-0F38F4BB794D}" type="doc">
      <dgm:prSet loTypeId="urn:microsoft.com/office/officeart/2005/8/layout/vList2" loCatId="list" qsTypeId="urn:microsoft.com/office/officeart/2005/8/quickstyle/simple5" qsCatId="simple" csTypeId="urn:microsoft.com/office/officeart/2005/8/colors/accent1_2" csCatId="accent1" phldr="1"/>
      <dgm:spPr/>
      <dgm:t>
        <a:bodyPr/>
        <a:lstStyle/>
        <a:p>
          <a:endParaRPr lang="en-US"/>
        </a:p>
      </dgm:t>
    </dgm:pt>
    <dgm:pt modelId="{43AF46C7-2C83-44B0-8BE8-FCFD02A215F8}">
      <dgm:prSet phldrT="[Text]" custT="1"/>
      <dgm:spPr>
        <a:ln w="38100">
          <a:solidFill>
            <a:schemeClr val="bg1"/>
          </a:solidFill>
        </a:ln>
      </dgm:spPr>
      <dgm:t>
        <a:bodyPr/>
        <a:lstStyle/>
        <a:p>
          <a:r>
            <a:rPr lang="en-US" sz="1800" dirty="0"/>
            <a:t>N=1,205 likely 2018 voters</a:t>
          </a:r>
          <a:endParaRPr lang="en-US" sz="1800" dirty="0">
            <a:solidFill>
              <a:schemeClr val="bg1"/>
            </a:solidFill>
          </a:endParaRPr>
        </a:p>
      </dgm:t>
    </dgm:pt>
    <dgm:pt modelId="{812FB7C5-1FAF-4906-AC83-43BF95825DF4}" type="parTrans" cxnId="{F8639B8B-C30B-4E35-82F7-CE0D95C15442}">
      <dgm:prSet/>
      <dgm:spPr/>
      <dgm:t>
        <a:bodyPr/>
        <a:lstStyle/>
        <a:p>
          <a:endParaRPr lang="en-US" sz="1800"/>
        </a:p>
      </dgm:t>
    </dgm:pt>
    <dgm:pt modelId="{13C0ECBB-6037-49B3-8075-7D99C2DDFC79}" type="sibTrans" cxnId="{F8639B8B-C30B-4E35-82F7-CE0D95C15442}">
      <dgm:prSet/>
      <dgm:spPr/>
      <dgm:t>
        <a:bodyPr/>
        <a:lstStyle/>
        <a:p>
          <a:endParaRPr lang="en-US" sz="1800"/>
        </a:p>
      </dgm:t>
    </dgm:pt>
    <dgm:pt modelId="{D4405891-41E7-4567-A837-2D2A3644F5D7}">
      <dgm:prSet phldrT="[Text]" custT="1"/>
      <dgm:spPr>
        <a:ln w="38100">
          <a:solidFill>
            <a:schemeClr val="bg1"/>
          </a:solidFill>
        </a:ln>
      </dgm:spPr>
      <dgm:t>
        <a:bodyPr/>
        <a:lstStyle/>
        <a:p>
          <a:r>
            <a:rPr lang="en-US" sz="1800" dirty="0"/>
            <a:t>Margin of Error </a:t>
          </a:r>
          <a:r>
            <a:rPr lang="en-US" sz="1800" dirty="0">
              <a:latin typeface="Calibri Light" panose="020F0302020204030204" pitchFamily="34" charset="0"/>
            </a:rPr>
            <a:t>±2.8</a:t>
          </a:r>
          <a:endParaRPr lang="en-US" sz="1800" dirty="0"/>
        </a:p>
      </dgm:t>
    </dgm:pt>
    <dgm:pt modelId="{E18460CC-DC11-4467-B12A-CF8F06B6AE3F}" type="parTrans" cxnId="{E5E4438F-631F-42FB-BD4F-D146D6E1B03B}">
      <dgm:prSet/>
      <dgm:spPr/>
      <dgm:t>
        <a:bodyPr/>
        <a:lstStyle/>
        <a:p>
          <a:endParaRPr lang="en-US" sz="1800"/>
        </a:p>
      </dgm:t>
    </dgm:pt>
    <dgm:pt modelId="{A98AC8D8-B71B-4088-900C-5EA7BFBC7B95}" type="sibTrans" cxnId="{E5E4438F-631F-42FB-BD4F-D146D6E1B03B}">
      <dgm:prSet/>
      <dgm:spPr/>
      <dgm:t>
        <a:bodyPr/>
        <a:lstStyle/>
        <a:p>
          <a:endParaRPr lang="en-US" sz="1800"/>
        </a:p>
      </dgm:t>
    </dgm:pt>
    <dgm:pt modelId="{BA3B3227-F3D0-460D-BD06-32DACBD7E1AF}">
      <dgm:prSet phldrT="[Text]" custT="1"/>
      <dgm:spPr>
        <a:ln w="38100">
          <a:solidFill>
            <a:schemeClr val="bg1"/>
          </a:solidFill>
        </a:ln>
      </dgm:spPr>
      <dgm:t>
        <a:bodyPr/>
        <a:lstStyle/>
        <a:p>
          <a:r>
            <a:rPr lang="en-US" sz="1800" dirty="0"/>
            <a:t>57% of interviews conducted via cell phone</a:t>
          </a:r>
        </a:p>
      </dgm:t>
    </dgm:pt>
    <dgm:pt modelId="{5BECFAED-4725-482E-A981-A705AD34AEFA}" type="parTrans" cxnId="{869FEA49-9B25-4003-9F41-9AB20D2859EC}">
      <dgm:prSet/>
      <dgm:spPr/>
      <dgm:t>
        <a:bodyPr/>
        <a:lstStyle/>
        <a:p>
          <a:endParaRPr lang="en-US"/>
        </a:p>
      </dgm:t>
    </dgm:pt>
    <dgm:pt modelId="{E55D9E5E-612F-426F-9260-ABE87F876B91}" type="sibTrans" cxnId="{869FEA49-9B25-4003-9F41-9AB20D2859EC}">
      <dgm:prSet/>
      <dgm:spPr/>
      <dgm:t>
        <a:bodyPr/>
        <a:lstStyle/>
        <a:p>
          <a:endParaRPr lang="en-US"/>
        </a:p>
      </dgm:t>
    </dgm:pt>
    <dgm:pt modelId="{5564D483-305E-4E82-A959-D23B0CB9A962}">
      <dgm:prSet phldrT="[Text]" custT="1"/>
      <dgm:spPr>
        <a:ln w="38100">
          <a:solidFill>
            <a:schemeClr val="bg1"/>
          </a:solidFill>
        </a:ln>
      </dgm:spPr>
      <dgm:t>
        <a:bodyPr/>
        <a:lstStyle/>
        <a:p>
          <a:r>
            <a:rPr lang="en-US" sz="1800" dirty="0"/>
            <a:t>Fielded May 13-18, 2017</a:t>
          </a:r>
        </a:p>
      </dgm:t>
    </dgm:pt>
    <dgm:pt modelId="{C6FED5A2-A127-48DF-8567-5E43A61D2EA8}" type="parTrans" cxnId="{B7FB005D-CA5C-4C3E-81F8-5E8E60ABEDB5}">
      <dgm:prSet/>
      <dgm:spPr/>
      <dgm:t>
        <a:bodyPr/>
        <a:lstStyle/>
        <a:p>
          <a:endParaRPr lang="en-US"/>
        </a:p>
      </dgm:t>
    </dgm:pt>
    <dgm:pt modelId="{42ED64EC-9810-48CF-8F68-06E60274203B}" type="sibTrans" cxnId="{B7FB005D-CA5C-4C3E-81F8-5E8E60ABEDB5}">
      <dgm:prSet/>
      <dgm:spPr/>
      <dgm:t>
        <a:bodyPr/>
        <a:lstStyle/>
        <a:p>
          <a:endParaRPr lang="en-US"/>
        </a:p>
      </dgm:t>
    </dgm:pt>
    <dgm:pt modelId="{429FF2C0-D082-4C07-8ED4-1C3098CB2096}">
      <dgm:prSet phldrT="[Text]" custT="1"/>
      <dgm:spPr>
        <a:ln w="38100">
          <a:solidFill>
            <a:schemeClr val="bg1"/>
          </a:solidFill>
        </a:ln>
      </dgm:spPr>
      <dgm:t>
        <a:bodyPr/>
        <a:lstStyle/>
        <a:p>
          <a:r>
            <a:rPr lang="en-US" sz="1800" dirty="0"/>
            <a:t>Distributed proportionate to the voting populations in each state</a:t>
          </a:r>
        </a:p>
      </dgm:t>
    </dgm:pt>
    <dgm:pt modelId="{C89135EA-DC4A-4368-B7CB-47FCEAB5E6F4}" type="parTrans" cxnId="{A2F5139B-5594-4570-9A68-7FF006293A62}">
      <dgm:prSet/>
      <dgm:spPr/>
      <dgm:t>
        <a:bodyPr/>
        <a:lstStyle/>
        <a:p>
          <a:endParaRPr lang="en-US"/>
        </a:p>
      </dgm:t>
    </dgm:pt>
    <dgm:pt modelId="{9C05716D-8AFA-4AA4-AFBD-E512FA24E4B8}" type="sibTrans" cxnId="{A2F5139B-5594-4570-9A68-7FF006293A62}">
      <dgm:prSet/>
      <dgm:spPr/>
      <dgm:t>
        <a:bodyPr/>
        <a:lstStyle/>
        <a:p>
          <a:endParaRPr lang="en-US"/>
        </a:p>
      </dgm:t>
    </dgm:pt>
    <dgm:pt modelId="{1B3D3B2F-EC13-4B68-8BDB-99F23F22376F}">
      <dgm:prSet phldrT="[Text]" custT="1"/>
      <dgm:spPr>
        <a:ln w="38100">
          <a:solidFill>
            <a:schemeClr val="bg1"/>
          </a:solidFill>
        </a:ln>
      </dgm:spPr>
      <dgm:t>
        <a:bodyPr/>
        <a:lstStyle/>
        <a:p>
          <a:r>
            <a:rPr lang="en-US" sz="1800" dirty="0"/>
            <a:t>Battleground / Key states: </a:t>
          </a:r>
          <a:r>
            <a:rPr lang="en-US" sz="1800" cap="none" dirty="0">
              <a:solidFill>
                <a:schemeClr val="bg1"/>
              </a:solidFill>
            </a:rPr>
            <a:t>AZ, FL, IN, </a:t>
          </a:r>
          <a:r>
            <a:rPr lang="en-US" sz="1800" cap="none" dirty="0"/>
            <a:t>LA,</a:t>
          </a:r>
          <a:r>
            <a:rPr lang="en-US" sz="1800" cap="none" dirty="0">
              <a:solidFill>
                <a:schemeClr val="bg1"/>
              </a:solidFill>
            </a:rPr>
            <a:t> MO, MT, ND, NV, OH, PA, WV</a:t>
          </a:r>
          <a:endParaRPr lang="en-US" sz="1800" dirty="0">
            <a:solidFill>
              <a:schemeClr val="bg1"/>
            </a:solidFill>
          </a:endParaRPr>
        </a:p>
      </dgm:t>
    </dgm:pt>
    <dgm:pt modelId="{98F69C44-8086-4654-8BE7-D01021102635}" type="parTrans" cxnId="{0501CB74-9C56-410A-A3FD-1F5802887E98}">
      <dgm:prSet/>
      <dgm:spPr/>
      <dgm:t>
        <a:bodyPr/>
        <a:lstStyle/>
        <a:p>
          <a:endParaRPr lang="en-US"/>
        </a:p>
      </dgm:t>
    </dgm:pt>
    <dgm:pt modelId="{1D021C15-5EC3-4BCA-9EF5-0BDAB11F7F91}" type="sibTrans" cxnId="{0501CB74-9C56-410A-A3FD-1F5802887E98}">
      <dgm:prSet/>
      <dgm:spPr/>
      <dgm:t>
        <a:bodyPr/>
        <a:lstStyle/>
        <a:p>
          <a:endParaRPr lang="en-US"/>
        </a:p>
      </dgm:t>
    </dgm:pt>
    <dgm:pt modelId="{E83402B3-40F4-4FC3-B4AE-EAC970ACEB23}" type="pres">
      <dgm:prSet presAssocID="{22D0F666-A12F-4F9F-A222-0F38F4BB794D}" presName="linear" presStyleCnt="0">
        <dgm:presLayoutVars>
          <dgm:animLvl val="lvl"/>
          <dgm:resizeHandles val="exact"/>
        </dgm:presLayoutVars>
      </dgm:prSet>
      <dgm:spPr/>
    </dgm:pt>
    <dgm:pt modelId="{5362DC81-A781-46E1-B698-279480ED890A}" type="pres">
      <dgm:prSet presAssocID="{43AF46C7-2C83-44B0-8BE8-FCFD02A215F8}" presName="parentText" presStyleLbl="node1" presStyleIdx="0" presStyleCnt="6" custScaleY="79140">
        <dgm:presLayoutVars>
          <dgm:chMax val="0"/>
          <dgm:bulletEnabled val="1"/>
        </dgm:presLayoutVars>
      </dgm:prSet>
      <dgm:spPr/>
    </dgm:pt>
    <dgm:pt modelId="{C4ED6587-706F-49BC-869F-38DB2A8CBBA5}" type="pres">
      <dgm:prSet presAssocID="{13C0ECBB-6037-49B3-8075-7D99C2DDFC79}" presName="spacer" presStyleCnt="0"/>
      <dgm:spPr/>
    </dgm:pt>
    <dgm:pt modelId="{E19B02A3-5B18-4F3C-B888-1ABEE5F238C6}" type="pres">
      <dgm:prSet presAssocID="{1B3D3B2F-EC13-4B68-8BDB-99F23F22376F}" presName="parentText" presStyleLbl="node1" presStyleIdx="1" presStyleCnt="6" custScaleY="79140">
        <dgm:presLayoutVars>
          <dgm:chMax val="0"/>
          <dgm:bulletEnabled val="1"/>
        </dgm:presLayoutVars>
      </dgm:prSet>
      <dgm:spPr/>
    </dgm:pt>
    <dgm:pt modelId="{35A932EF-2B88-42B4-A000-E0596A655463}" type="pres">
      <dgm:prSet presAssocID="{1D021C15-5EC3-4BCA-9EF5-0BDAB11F7F91}" presName="spacer" presStyleCnt="0"/>
      <dgm:spPr/>
    </dgm:pt>
    <dgm:pt modelId="{279854E7-359B-4FA3-A8F0-47C8F8C4B98F}" type="pres">
      <dgm:prSet presAssocID="{BA3B3227-F3D0-460D-BD06-32DACBD7E1AF}" presName="parentText" presStyleLbl="node1" presStyleIdx="2" presStyleCnt="6" custScaleY="79140">
        <dgm:presLayoutVars>
          <dgm:chMax val="0"/>
          <dgm:bulletEnabled val="1"/>
        </dgm:presLayoutVars>
      </dgm:prSet>
      <dgm:spPr/>
    </dgm:pt>
    <dgm:pt modelId="{B40A9C70-7B8E-473B-A6FA-B7A7537F38A5}" type="pres">
      <dgm:prSet presAssocID="{E55D9E5E-612F-426F-9260-ABE87F876B91}" presName="spacer" presStyleCnt="0"/>
      <dgm:spPr/>
    </dgm:pt>
    <dgm:pt modelId="{52F7DFCA-BB7E-4FE6-90AF-C7465F55C9D5}" type="pres">
      <dgm:prSet presAssocID="{429FF2C0-D082-4C07-8ED4-1C3098CB2096}" presName="parentText" presStyleLbl="node1" presStyleIdx="3" presStyleCnt="6" custScaleY="79140">
        <dgm:presLayoutVars>
          <dgm:chMax val="0"/>
          <dgm:bulletEnabled val="1"/>
        </dgm:presLayoutVars>
      </dgm:prSet>
      <dgm:spPr/>
    </dgm:pt>
    <dgm:pt modelId="{E9D3E48A-479B-4DF3-ABD6-434F9294AF5E}" type="pres">
      <dgm:prSet presAssocID="{9C05716D-8AFA-4AA4-AFBD-E512FA24E4B8}" presName="spacer" presStyleCnt="0"/>
      <dgm:spPr/>
    </dgm:pt>
    <dgm:pt modelId="{CB4D37C9-F862-4580-83E5-3356CBDD6D6A}" type="pres">
      <dgm:prSet presAssocID="{5564D483-305E-4E82-A959-D23B0CB9A962}" presName="parentText" presStyleLbl="node1" presStyleIdx="4" presStyleCnt="6" custScaleY="79140">
        <dgm:presLayoutVars>
          <dgm:chMax val="0"/>
          <dgm:bulletEnabled val="1"/>
        </dgm:presLayoutVars>
      </dgm:prSet>
      <dgm:spPr/>
    </dgm:pt>
    <dgm:pt modelId="{FF256FE0-F87C-450C-B146-FAADE17AC4AE}" type="pres">
      <dgm:prSet presAssocID="{42ED64EC-9810-48CF-8F68-06E60274203B}" presName="spacer" presStyleCnt="0"/>
      <dgm:spPr/>
    </dgm:pt>
    <dgm:pt modelId="{4F9C5823-71EF-4EF0-9A9C-EB901E60C80E}" type="pres">
      <dgm:prSet presAssocID="{D4405891-41E7-4567-A837-2D2A3644F5D7}" presName="parentText" presStyleLbl="node1" presStyleIdx="5" presStyleCnt="6" custScaleY="79140">
        <dgm:presLayoutVars>
          <dgm:chMax val="0"/>
          <dgm:bulletEnabled val="1"/>
        </dgm:presLayoutVars>
      </dgm:prSet>
      <dgm:spPr/>
    </dgm:pt>
  </dgm:ptLst>
  <dgm:cxnLst>
    <dgm:cxn modelId="{5188F017-72ED-42C4-A4E8-84F87D2FED43}" type="presOf" srcId="{5564D483-305E-4E82-A959-D23B0CB9A962}" destId="{CB4D37C9-F862-4580-83E5-3356CBDD6D6A}" srcOrd="0" destOrd="0" presId="urn:microsoft.com/office/officeart/2005/8/layout/vList2"/>
    <dgm:cxn modelId="{28433C32-D6ED-4EBD-9E6F-6F15A359EADC}" type="presOf" srcId="{22D0F666-A12F-4F9F-A222-0F38F4BB794D}" destId="{E83402B3-40F4-4FC3-B4AE-EAC970ACEB23}" srcOrd="0" destOrd="0" presId="urn:microsoft.com/office/officeart/2005/8/layout/vList2"/>
    <dgm:cxn modelId="{96D4BB3A-F667-4DC6-AE69-5BF6E8868041}" type="presOf" srcId="{D4405891-41E7-4567-A837-2D2A3644F5D7}" destId="{4F9C5823-71EF-4EF0-9A9C-EB901E60C80E}" srcOrd="0" destOrd="0" presId="urn:microsoft.com/office/officeart/2005/8/layout/vList2"/>
    <dgm:cxn modelId="{B7FB005D-CA5C-4C3E-81F8-5E8E60ABEDB5}" srcId="{22D0F666-A12F-4F9F-A222-0F38F4BB794D}" destId="{5564D483-305E-4E82-A959-D23B0CB9A962}" srcOrd="4" destOrd="0" parTransId="{C6FED5A2-A127-48DF-8567-5E43A61D2EA8}" sibTransId="{42ED64EC-9810-48CF-8F68-06E60274203B}"/>
    <dgm:cxn modelId="{869FEA49-9B25-4003-9F41-9AB20D2859EC}" srcId="{22D0F666-A12F-4F9F-A222-0F38F4BB794D}" destId="{BA3B3227-F3D0-460D-BD06-32DACBD7E1AF}" srcOrd="2" destOrd="0" parTransId="{5BECFAED-4725-482E-A981-A705AD34AEFA}" sibTransId="{E55D9E5E-612F-426F-9260-ABE87F876B91}"/>
    <dgm:cxn modelId="{0501CB74-9C56-410A-A3FD-1F5802887E98}" srcId="{22D0F666-A12F-4F9F-A222-0F38F4BB794D}" destId="{1B3D3B2F-EC13-4B68-8BDB-99F23F22376F}" srcOrd="1" destOrd="0" parTransId="{98F69C44-8086-4654-8BE7-D01021102635}" sibTransId="{1D021C15-5EC3-4BCA-9EF5-0BDAB11F7F91}"/>
    <dgm:cxn modelId="{F8639B8B-C30B-4E35-82F7-CE0D95C15442}" srcId="{22D0F666-A12F-4F9F-A222-0F38F4BB794D}" destId="{43AF46C7-2C83-44B0-8BE8-FCFD02A215F8}" srcOrd="0" destOrd="0" parTransId="{812FB7C5-1FAF-4906-AC83-43BF95825DF4}" sibTransId="{13C0ECBB-6037-49B3-8075-7D99C2DDFC79}"/>
    <dgm:cxn modelId="{E5E4438F-631F-42FB-BD4F-D146D6E1B03B}" srcId="{22D0F666-A12F-4F9F-A222-0F38F4BB794D}" destId="{D4405891-41E7-4567-A837-2D2A3644F5D7}" srcOrd="5" destOrd="0" parTransId="{E18460CC-DC11-4467-B12A-CF8F06B6AE3F}" sibTransId="{A98AC8D8-B71B-4088-900C-5EA7BFBC7B95}"/>
    <dgm:cxn modelId="{62834191-2A26-4E55-8D5D-7D3D85803F92}" type="presOf" srcId="{BA3B3227-F3D0-460D-BD06-32DACBD7E1AF}" destId="{279854E7-359B-4FA3-A8F0-47C8F8C4B98F}" srcOrd="0" destOrd="0" presId="urn:microsoft.com/office/officeart/2005/8/layout/vList2"/>
    <dgm:cxn modelId="{5C7FD19A-9536-4D57-8C83-D42123D6CDF6}" type="presOf" srcId="{1B3D3B2F-EC13-4B68-8BDB-99F23F22376F}" destId="{E19B02A3-5B18-4F3C-B888-1ABEE5F238C6}" srcOrd="0" destOrd="0" presId="urn:microsoft.com/office/officeart/2005/8/layout/vList2"/>
    <dgm:cxn modelId="{A2F5139B-5594-4570-9A68-7FF006293A62}" srcId="{22D0F666-A12F-4F9F-A222-0F38F4BB794D}" destId="{429FF2C0-D082-4C07-8ED4-1C3098CB2096}" srcOrd="3" destOrd="0" parTransId="{C89135EA-DC4A-4368-B7CB-47FCEAB5E6F4}" sibTransId="{9C05716D-8AFA-4AA4-AFBD-E512FA24E4B8}"/>
    <dgm:cxn modelId="{C897EFE9-EC0B-49FA-8E36-D3532EA8397B}" type="presOf" srcId="{43AF46C7-2C83-44B0-8BE8-FCFD02A215F8}" destId="{5362DC81-A781-46E1-B698-279480ED890A}" srcOrd="0" destOrd="0" presId="urn:microsoft.com/office/officeart/2005/8/layout/vList2"/>
    <dgm:cxn modelId="{42373FFE-0B68-4BCF-BFAC-C1FB7B979A35}" type="presOf" srcId="{429FF2C0-D082-4C07-8ED4-1C3098CB2096}" destId="{52F7DFCA-BB7E-4FE6-90AF-C7465F55C9D5}" srcOrd="0" destOrd="0" presId="urn:microsoft.com/office/officeart/2005/8/layout/vList2"/>
    <dgm:cxn modelId="{ADB778C3-D68F-426A-A382-6FE6A0E93446}" type="presParOf" srcId="{E83402B3-40F4-4FC3-B4AE-EAC970ACEB23}" destId="{5362DC81-A781-46E1-B698-279480ED890A}" srcOrd="0" destOrd="0" presId="urn:microsoft.com/office/officeart/2005/8/layout/vList2"/>
    <dgm:cxn modelId="{5D703A51-8D4C-43AF-9CA6-105AECA552AA}" type="presParOf" srcId="{E83402B3-40F4-4FC3-B4AE-EAC970ACEB23}" destId="{C4ED6587-706F-49BC-869F-38DB2A8CBBA5}" srcOrd="1" destOrd="0" presId="urn:microsoft.com/office/officeart/2005/8/layout/vList2"/>
    <dgm:cxn modelId="{A1F907F5-3B9A-4C16-9C25-E2C273DC8CB8}" type="presParOf" srcId="{E83402B3-40F4-4FC3-B4AE-EAC970ACEB23}" destId="{E19B02A3-5B18-4F3C-B888-1ABEE5F238C6}" srcOrd="2" destOrd="0" presId="urn:microsoft.com/office/officeart/2005/8/layout/vList2"/>
    <dgm:cxn modelId="{3A92DD4C-B914-40AE-923A-FD7B7071BF75}" type="presParOf" srcId="{E83402B3-40F4-4FC3-B4AE-EAC970ACEB23}" destId="{35A932EF-2B88-42B4-A000-E0596A655463}" srcOrd="3" destOrd="0" presId="urn:microsoft.com/office/officeart/2005/8/layout/vList2"/>
    <dgm:cxn modelId="{DA4D9D16-866E-4491-B2F6-C9A0D8E39A1C}" type="presParOf" srcId="{E83402B3-40F4-4FC3-B4AE-EAC970ACEB23}" destId="{279854E7-359B-4FA3-A8F0-47C8F8C4B98F}" srcOrd="4" destOrd="0" presId="urn:microsoft.com/office/officeart/2005/8/layout/vList2"/>
    <dgm:cxn modelId="{4540910D-0373-4432-A616-547230E77721}" type="presParOf" srcId="{E83402B3-40F4-4FC3-B4AE-EAC970ACEB23}" destId="{B40A9C70-7B8E-473B-A6FA-B7A7537F38A5}" srcOrd="5" destOrd="0" presId="urn:microsoft.com/office/officeart/2005/8/layout/vList2"/>
    <dgm:cxn modelId="{6A45B618-A802-4726-89E7-A1DC4D313B0D}" type="presParOf" srcId="{E83402B3-40F4-4FC3-B4AE-EAC970ACEB23}" destId="{52F7DFCA-BB7E-4FE6-90AF-C7465F55C9D5}" srcOrd="6" destOrd="0" presId="urn:microsoft.com/office/officeart/2005/8/layout/vList2"/>
    <dgm:cxn modelId="{EF1E8E43-E541-4666-9381-7701790D4C97}" type="presParOf" srcId="{E83402B3-40F4-4FC3-B4AE-EAC970ACEB23}" destId="{E9D3E48A-479B-4DF3-ABD6-434F9294AF5E}" srcOrd="7" destOrd="0" presId="urn:microsoft.com/office/officeart/2005/8/layout/vList2"/>
    <dgm:cxn modelId="{BA538459-4F37-4963-A676-61C085C8D338}" type="presParOf" srcId="{E83402B3-40F4-4FC3-B4AE-EAC970ACEB23}" destId="{CB4D37C9-F862-4580-83E5-3356CBDD6D6A}" srcOrd="8" destOrd="0" presId="urn:microsoft.com/office/officeart/2005/8/layout/vList2"/>
    <dgm:cxn modelId="{226F1A48-ECCE-4AB3-86B7-58E414746BD6}" type="presParOf" srcId="{E83402B3-40F4-4FC3-B4AE-EAC970ACEB23}" destId="{FF256FE0-F87C-450C-B146-FAADE17AC4AE}" srcOrd="9" destOrd="0" presId="urn:microsoft.com/office/officeart/2005/8/layout/vList2"/>
    <dgm:cxn modelId="{799AEC9A-376E-4B4A-87CB-9095B82A412C}" type="presParOf" srcId="{E83402B3-40F4-4FC3-B4AE-EAC970ACEB23}" destId="{4F9C5823-71EF-4EF0-9A9C-EB901E60C80E}" srcOrd="1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2E551FC-25B8-4FDD-90B7-D0AD71F92AFE}" type="doc">
      <dgm:prSet loTypeId="urn:microsoft.com/office/officeart/2005/8/layout/hierarchy3" loCatId="list" qsTypeId="urn:microsoft.com/office/officeart/2005/8/quickstyle/simple1" qsCatId="simple" csTypeId="urn:microsoft.com/office/officeart/2005/8/colors/accent1_2" csCatId="accent1" phldr="1"/>
      <dgm:spPr/>
      <dgm:t>
        <a:bodyPr/>
        <a:lstStyle/>
        <a:p>
          <a:endParaRPr lang="en-US"/>
        </a:p>
      </dgm:t>
    </dgm:pt>
    <dgm:pt modelId="{FF072E3C-7F48-4B95-A9B8-D2FF5ADBADE4}">
      <dgm:prSet phldrT="[Text]" custT="1"/>
      <dgm:spPr>
        <a:solidFill>
          <a:schemeClr val="accent3">
            <a:lumMod val="60000"/>
            <a:lumOff val="40000"/>
          </a:schemeClr>
        </a:solidFill>
        <a:ln w="38100">
          <a:solidFill>
            <a:schemeClr val="accent3"/>
          </a:solidFill>
        </a:ln>
      </dgm:spPr>
      <dgm:t>
        <a:bodyPr/>
        <a:lstStyle/>
        <a:p>
          <a:r>
            <a:rPr lang="en-US" sz="1800" dirty="0"/>
            <a:t>Most Likely To Say Right Direction</a:t>
          </a:r>
        </a:p>
      </dgm:t>
    </dgm:pt>
    <dgm:pt modelId="{12DA632F-904B-4773-B1D5-8253650D8278}" type="parTrans" cxnId="{775EFF4A-01AC-4353-A180-3FB023F5CEFC}">
      <dgm:prSet/>
      <dgm:spPr/>
      <dgm:t>
        <a:bodyPr/>
        <a:lstStyle/>
        <a:p>
          <a:endParaRPr lang="en-US"/>
        </a:p>
      </dgm:t>
    </dgm:pt>
    <dgm:pt modelId="{70EB461E-107F-4D9D-A89E-2517B2AC55D9}" type="sibTrans" cxnId="{775EFF4A-01AC-4353-A180-3FB023F5CEFC}">
      <dgm:prSet/>
      <dgm:spPr/>
      <dgm:t>
        <a:bodyPr/>
        <a:lstStyle/>
        <a:p>
          <a:endParaRPr lang="en-US"/>
        </a:p>
      </dgm:t>
    </dgm:pt>
    <dgm:pt modelId="{D4619888-DB68-4129-AA30-3C95CB156463}">
      <dgm:prSet phldrT="[Text]" custT="1"/>
      <dgm:spPr>
        <a:ln w="38100">
          <a:solidFill>
            <a:schemeClr val="accent3"/>
          </a:solidFill>
        </a:ln>
      </dgm:spPr>
      <dgm:t>
        <a:bodyPr/>
        <a:lstStyle/>
        <a:p>
          <a:r>
            <a:rPr lang="en-US" sz="1200" dirty="0"/>
            <a:t>Trump voters (75%)</a:t>
          </a:r>
        </a:p>
      </dgm:t>
    </dgm:pt>
    <dgm:pt modelId="{4705B18F-F6DA-419B-A9E1-9189C686302B}" type="parTrans" cxnId="{B138BA52-3BF2-400B-83D0-1A1108E4D9A4}">
      <dgm:prSet/>
      <dgm:spPr>
        <a:ln w="38100">
          <a:solidFill>
            <a:schemeClr val="accent3"/>
          </a:solidFill>
        </a:ln>
      </dgm:spPr>
      <dgm:t>
        <a:bodyPr/>
        <a:lstStyle/>
        <a:p>
          <a:endParaRPr lang="en-US"/>
        </a:p>
      </dgm:t>
    </dgm:pt>
    <dgm:pt modelId="{7713EB94-A245-4715-BB28-8A0BB57A1BED}" type="sibTrans" cxnId="{B138BA52-3BF2-400B-83D0-1A1108E4D9A4}">
      <dgm:prSet/>
      <dgm:spPr/>
      <dgm:t>
        <a:bodyPr/>
        <a:lstStyle/>
        <a:p>
          <a:endParaRPr lang="en-US"/>
        </a:p>
      </dgm:t>
    </dgm:pt>
    <dgm:pt modelId="{CF6B7ECB-E2FF-4134-9514-6E61EAAF4916}">
      <dgm:prSet phldrT="[Text]" custT="1"/>
      <dgm:spPr>
        <a:ln w="38100">
          <a:solidFill>
            <a:schemeClr val="accent3"/>
          </a:solidFill>
        </a:ln>
      </dgm:spPr>
      <dgm:t>
        <a:bodyPr/>
        <a:lstStyle/>
        <a:p>
          <a:r>
            <a:rPr lang="en-US" sz="1200" dirty="0"/>
            <a:t>Conservatives (66%)</a:t>
          </a:r>
        </a:p>
      </dgm:t>
    </dgm:pt>
    <dgm:pt modelId="{61A22320-DBD8-4978-B7AA-897CB13EE47C}" type="parTrans" cxnId="{997520F9-8EF5-4093-BA0D-B949B012F272}">
      <dgm:prSet/>
      <dgm:spPr>
        <a:ln w="38100">
          <a:solidFill>
            <a:schemeClr val="accent3"/>
          </a:solidFill>
        </a:ln>
      </dgm:spPr>
      <dgm:t>
        <a:bodyPr/>
        <a:lstStyle/>
        <a:p>
          <a:endParaRPr lang="en-US"/>
        </a:p>
      </dgm:t>
    </dgm:pt>
    <dgm:pt modelId="{51F216CB-DA7B-42C5-BF11-0867B260254C}" type="sibTrans" cxnId="{997520F9-8EF5-4093-BA0D-B949B012F272}">
      <dgm:prSet/>
      <dgm:spPr/>
      <dgm:t>
        <a:bodyPr/>
        <a:lstStyle/>
        <a:p>
          <a:endParaRPr lang="en-US"/>
        </a:p>
      </dgm:t>
    </dgm:pt>
    <dgm:pt modelId="{A9896D11-87F2-4100-8709-B2B27EDB7036}">
      <dgm:prSet phldrT="[Text]" custT="1"/>
      <dgm:spPr>
        <a:ln w="38100">
          <a:solidFill>
            <a:srgbClr val="C00000"/>
          </a:solidFill>
        </a:ln>
      </dgm:spPr>
      <dgm:t>
        <a:bodyPr/>
        <a:lstStyle/>
        <a:p>
          <a:r>
            <a:rPr lang="en-US" sz="1200" dirty="0"/>
            <a:t>Liberals (86%)</a:t>
          </a:r>
        </a:p>
      </dgm:t>
    </dgm:pt>
    <dgm:pt modelId="{A0BE6160-8D14-4178-842F-5E3AC97504C1}">
      <dgm:prSet phldrT="[Text]" custT="1"/>
      <dgm:spPr>
        <a:ln w="38100">
          <a:solidFill>
            <a:srgbClr val="C00000"/>
          </a:solidFill>
        </a:ln>
      </dgm:spPr>
      <dgm:t>
        <a:bodyPr/>
        <a:lstStyle/>
        <a:p>
          <a:r>
            <a:rPr lang="en-US" sz="1200" dirty="0"/>
            <a:t>Clinton voters (89%)</a:t>
          </a:r>
        </a:p>
      </dgm:t>
    </dgm:pt>
    <dgm:pt modelId="{45DEE8E1-BC6B-4CD8-AF9E-74531CDEAD74}">
      <dgm:prSet phldrT="[Text]" custT="1"/>
      <dgm:spPr>
        <a:solidFill>
          <a:srgbClr val="FF9797"/>
        </a:solidFill>
        <a:ln w="38100">
          <a:solidFill>
            <a:srgbClr val="C00000"/>
          </a:solidFill>
        </a:ln>
      </dgm:spPr>
      <dgm:t>
        <a:bodyPr/>
        <a:lstStyle/>
        <a:p>
          <a:r>
            <a:rPr lang="en-US" sz="1800" dirty="0"/>
            <a:t>Most Likely To Say Wrong Track</a:t>
          </a:r>
        </a:p>
      </dgm:t>
    </dgm:pt>
    <dgm:pt modelId="{DAC46C93-417B-4044-BB4B-0ABC3F316079}" type="sibTrans" cxnId="{EDE7F405-3B59-45A8-8A40-8406CEE02F65}">
      <dgm:prSet/>
      <dgm:spPr/>
      <dgm:t>
        <a:bodyPr/>
        <a:lstStyle/>
        <a:p>
          <a:endParaRPr lang="en-US"/>
        </a:p>
      </dgm:t>
    </dgm:pt>
    <dgm:pt modelId="{67BA403C-608D-41C6-9E20-BC55CF04C31D}" type="parTrans" cxnId="{EDE7F405-3B59-45A8-8A40-8406CEE02F65}">
      <dgm:prSet/>
      <dgm:spPr/>
      <dgm:t>
        <a:bodyPr/>
        <a:lstStyle/>
        <a:p>
          <a:endParaRPr lang="en-US"/>
        </a:p>
      </dgm:t>
    </dgm:pt>
    <dgm:pt modelId="{BC3F2222-5C03-4A75-AE67-4543D7A28070}" type="sibTrans" cxnId="{9F4AFD57-6A96-466D-90BD-8D3B035D319B}">
      <dgm:prSet/>
      <dgm:spPr/>
      <dgm:t>
        <a:bodyPr/>
        <a:lstStyle/>
        <a:p>
          <a:endParaRPr lang="en-US"/>
        </a:p>
      </dgm:t>
    </dgm:pt>
    <dgm:pt modelId="{AF24B5B5-A30C-4230-8843-99AFED6D5A88}" type="parTrans" cxnId="{9F4AFD57-6A96-466D-90BD-8D3B035D319B}">
      <dgm:prSet/>
      <dgm:spPr>
        <a:ln w="38100">
          <a:solidFill>
            <a:srgbClr val="C00000"/>
          </a:solidFill>
        </a:ln>
      </dgm:spPr>
      <dgm:t>
        <a:bodyPr/>
        <a:lstStyle/>
        <a:p>
          <a:endParaRPr lang="en-US"/>
        </a:p>
      </dgm:t>
    </dgm:pt>
    <dgm:pt modelId="{BF720257-0F6A-4307-9EE7-387C0F6698BE}" type="sibTrans" cxnId="{DC56CD62-6E17-4D87-941C-F6A8E4D13414}">
      <dgm:prSet/>
      <dgm:spPr/>
      <dgm:t>
        <a:bodyPr/>
        <a:lstStyle/>
        <a:p>
          <a:endParaRPr lang="en-US"/>
        </a:p>
      </dgm:t>
    </dgm:pt>
    <dgm:pt modelId="{69E4AEF6-ED57-4F0A-A5D2-72D9EC339FE2}" type="parTrans" cxnId="{DC56CD62-6E17-4D87-941C-F6A8E4D13414}">
      <dgm:prSet/>
      <dgm:spPr>
        <a:ln w="38100">
          <a:solidFill>
            <a:srgbClr val="C00000"/>
          </a:solidFill>
        </a:ln>
      </dgm:spPr>
      <dgm:t>
        <a:bodyPr/>
        <a:lstStyle/>
        <a:p>
          <a:endParaRPr lang="en-US"/>
        </a:p>
      </dgm:t>
    </dgm:pt>
    <dgm:pt modelId="{6897C366-17AB-45AD-96F1-C3FED25DD24D}">
      <dgm:prSet phldrT="[Text]" custT="1"/>
      <dgm:spPr>
        <a:ln w="38100">
          <a:solidFill>
            <a:schemeClr val="accent3"/>
          </a:solidFill>
        </a:ln>
      </dgm:spPr>
      <dgm:t>
        <a:bodyPr/>
        <a:lstStyle/>
        <a:p>
          <a:r>
            <a:rPr lang="en-US" sz="1200" dirty="0"/>
            <a:t>Republicans (74%)</a:t>
          </a:r>
        </a:p>
      </dgm:t>
    </dgm:pt>
    <dgm:pt modelId="{5460AEA8-2FDC-47CC-A968-C8221EE91507}" type="parTrans" cxnId="{3EEBEECC-3367-46A1-90AA-344941812FB8}">
      <dgm:prSet/>
      <dgm:spPr>
        <a:ln w="38100">
          <a:solidFill>
            <a:schemeClr val="accent3"/>
          </a:solidFill>
        </a:ln>
      </dgm:spPr>
      <dgm:t>
        <a:bodyPr/>
        <a:lstStyle/>
        <a:p>
          <a:endParaRPr lang="en-US"/>
        </a:p>
      </dgm:t>
    </dgm:pt>
    <dgm:pt modelId="{6EA81CC7-BBA2-4D44-8948-C4E0C40E7C46}" type="sibTrans" cxnId="{3EEBEECC-3367-46A1-90AA-344941812FB8}">
      <dgm:prSet/>
      <dgm:spPr/>
      <dgm:t>
        <a:bodyPr/>
        <a:lstStyle/>
        <a:p>
          <a:endParaRPr lang="en-US"/>
        </a:p>
      </dgm:t>
    </dgm:pt>
    <dgm:pt modelId="{4A4D8B49-2650-4B09-8077-63B615E33317}">
      <dgm:prSet phldrT="[Text]" custT="1"/>
      <dgm:spPr>
        <a:ln w="38100">
          <a:solidFill>
            <a:schemeClr val="accent3"/>
          </a:solidFill>
        </a:ln>
      </dgm:spPr>
      <dgm:t>
        <a:bodyPr/>
        <a:lstStyle/>
        <a:p>
          <a:r>
            <a:rPr lang="en-US" sz="1200" dirty="0"/>
            <a:t>Fathers (53%)</a:t>
          </a:r>
        </a:p>
      </dgm:t>
    </dgm:pt>
    <dgm:pt modelId="{F8A3CCB9-ECE1-4087-9697-B9ACCC59C964}" type="parTrans" cxnId="{0367E535-F193-4FB6-A9E8-629ECF506E6D}">
      <dgm:prSet/>
      <dgm:spPr>
        <a:ln w="38100">
          <a:solidFill>
            <a:srgbClr val="297FD5"/>
          </a:solidFill>
        </a:ln>
      </dgm:spPr>
      <dgm:t>
        <a:bodyPr/>
        <a:lstStyle/>
        <a:p>
          <a:endParaRPr lang="en-US"/>
        </a:p>
      </dgm:t>
    </dgm:pt>
    <dgm:pt modelId="{AA1A67C5-3723-4299-88B1-5210965311AA}" type="sibTrans" cxnId="{0367E535-F193-4FB6-A9E8-629ECF506E6D}">
      <dgm:prSet/>
      <dgm:spPr/>
      <dgm:t>
        <a:bodyPr/>
        <a:lstStyle/>
        <a:p>
          <a:endParaRPr lang="en-US"/>
        </a:p>
      </dgm:t>
    </dgm:pt>
    <dgm:pt modelId="{8940D9A5-9507-4278-A1BC-C7D96B8F9428}">
      <dgm:prSet phldrT="[Text]" custT="1"/>
      <dgm:spPr>
        <a:ln w="38100">
          <a:solidFill>
            <a:schemeClr val="accent3"/>
          </a:solidFill>
        </a:ln>
      </dgm:spPr>
      <dgm:t>
        <a:bodyPr/>
        <a:lstStyle/>
        <a:p>
          <a:r>
            <a:rPr lang="en-US" sz="1100" dirty="0"/>
            <a:t>Men / No college degree (53%)</a:t>
          </a:r>
        </a:p>
      </dgm:t>
    </dgm:pt>
    <dgm:pt modelId="{1F1ADE98-3AE6-49DF-84A4-B08FFA2564C0}" type="parTrans" cxnId="{0FE5E83D-1670-4160-B871-96809967D8B2}">
      <dgm:prSet/>
      <dgm:spPr>
        <a:ln w="38100">
          <a:solidFill>
            <a:srgbClr val="297FD5"/>
          </a:solidFill>
        </a:ln>
      </dgm:spPr>
      <dgm:t>
        <a:bodyPr/>
        <a:lstStyle/>
        <a:p>
          <a:endParaRPr lang="en-US"/>
        </a:p>
      </dgm:t>
    </dgm:pt>
    <dgm:pt modelId="{357B73A3-9E64-45E2-BB75-69C477445D49}" type="sibTrans" cxnId="{0FE5E83D-1670-4160-B871-96809967D8B2}">
      <dgm:prSet/>
      <dgm:spPr/>
      <dgm:t>
        <a:bodyPr/>
        <a:lstStyle/>
        <a:p>
          <a:endParaRPr lang="en-US"/>
        </a:p>
      </dgm:t>
    </dgm:pt>
    <dgm:pt modelId="{45B3A188-B519-4408-B535-AF719809D73E}">
      <dgm:prSet phldrT="[Text]" custT="1"/>
      <dgm:spPr>
        <a:ln w="38100">
          <a:solidFill>
            <a:srgbClr val="C00000"/>
          </a:solidFill>
        </a:ln>
      </dgm:spPr>
      <dgm:t>
        <a:bodyPr/>
        <a:lstStyle/>
        <a:p>
          <a:r>
            <a:rPr lang="en-US" sz="1200" dirty="0"/>
            <a:t>Democrats (85%)</a:t>
          </a:r>
        </a:p>
      </dgm:t>
    </dgm:pt>
    <dgm:pt modelId="{78C3FA6B-F1AA-4783-BA5E-A6F50317132C}" type="parTrans" cxnId="{DB4BAA0B-866C-4EDE-B9CE-9840D10BD7DD}">
      <dgm:prSet/>
      <dgm:spPr>
        <a:ln w="38100">
          <a:solidFill>
            <a:srgbClr val="C00000"/>
          </a:solidFill>
        </a:ln>
      </dgm:spPr>
      <dgm:t>
        <a:bodyPr/>
        <a:lstStyle/>
        <a:p>
          <a:endParaRPr lang="en-US"/>
        </a:p>
      </dgm:t>
    </dgm:pt>
    <dgm:pt modelId="{8A4858AF-3EC7-4C19-8AE4-48C5201E802E}" type="sibTrans" cxnId="{DB4BAA0B-866C-4EDE-B9CE-9840D10BD7DD}">
      <dgm:prSet/>
      <dgm:spPr/>
      <dgm:t>
        <a:bodyPr/>
        <a:lstStyle/>
        <a:p>
          <a:endParaRPr lang="en-US"/>
        </a:p>
      </dgm:t>
    </dgm:pt>
    <dgm:pt modelId="{F59B0B93-8D77-4211-8BCA-0BCFA029F661}">
      <dgm:prSet phldrT="[Text]" custT="1"/>
      <dgm:spPr>
        <a:ln w="38100">
          <a:solidFill>
            <a:srgbClr val="C00000"/>
          </a:solidFill>
        </a:ln>
      </dgm:spPr>
      <dgm:t>
        <a:bodyPr/>
        <a:lstStyle/>
        <a:p>
          <a:r>
            <a:rPr lang="en-US" sz="1200" dirty="0"/>
            <a:t>African Americans (81%)</a:t>
          </a:r>
        </a:p>
      </dgm:t>
    </dgm:pt>
    <dgm:pt modelId="{EC32BAC8-2563-4385-A1E6-3E1254AEB53E}" type="parTrans" cxnId="{672BAADD-DBAC-43C5-8E73-63F5A72A4F53}">
      <dgm:prSet/>
      <dgm:spPr>
        <a:ln w="38100">
          <a:solidFill>
            <a:srgbClr val="C00000"/>
          </a:solidFill>
        </a:ln>
      </dgm:spPr>
      <dgm:t>
        <a:bodyPr/>
        <a:lstStyle/>
        <a:p>
          <a:endParaRPr lang="en-US"/>
        </a:p>
      </dgm:t>
    </dgm:pt>
    <dgm:pt modelId="{49CD016C-4D9D-42E3-B4C7-12A23A3A8A50}" type="sibTrans" cxnId="{672BAADD-DBAC-43C5-8E73-63F5A72A4F53}">
      <dgm:prSet/>
      <dgm:spPr/>
      <dgm:t>
        <a:bodyPr/>
        <a:lstStyle/>
        <a:p>
          <a:endParaRPr lang="en-US"/>
        </a:p>
      </dgm:t>
    </dgm:pt>
    <dgm:pt modelId="{A5E1F610-19C9-44C7-9CF3-91075445D21C}">
      <dgm:prSet phldrT="[Text]" custT="1"/>
      <dgm:spPr>
        <a:ln w="38100">
          <a:solidFill>
            <a:srgbClr val="C00000"/>
          </a:solidFill>
        </a:ln>
      </dgm:spPr>
      <dgm:t>
        <a:bodyPr/>
        <a:lstStyle/>
        <a:p>
          <a:r>
            <a:rPr lang="en-US" sz="1200" dirty="0"/>
            <a:t>Missouri (67%)</a:t>
          </a:r>
        </a:p>
      </dgm:t>
    </dgm:pt>
    <dgm:pt modelId="{E2976BBF-28B3-4BAA-ACCF-3E3DD9C46EA4}" type="parTrans" cxnId="{E6A2F473-F92F-4BA7-A1A6-B178DE1911E1}">
      <dgm:prSet/>
      <dgm:spPr>
        <a:ln w="38100">
          <a:solidFill>
            <a:srgbClr val="C00000"/>
          </a:solidFill>
        </a:ln>
      </dgm:spPr>
      <dgm:t>
        <a:bodyPr/>
        <a:lstStyle/>
        <a:p>
          <a:endParaRPr lang="en-US"/>
        </a:p>
      </dgm:t>
    </dgm:pt>
    <dgm:pt modelId="{6C0584F0-F5DE-4DFE-B782-1298A91F04FB}" type="sibTrans" cxnId="{E6A2F473-F92F-4BA7-A1A6-B178DE1911E1}">
      <dgm:prSet/>
      <dgm:spPr/>
      <dgm:t>
        <a:bodyPr/>
        <a:lstStyle/>
        <a:p>
          <a:endParaRPr lang="en-US"/>
        </a:p>
      </dgm:t>
    </dgm:pt>
    <dgm:pt modelId="{A22F99EB-1433-4AE9-906D-C58FC9A5CC4A}">
      <dgm:prSet phldrT="[Text]" custT="1"/>
      <dgm:spPr>
        <a:ln w="38100">
          <a:solidFill>
            <a:srgbClr val="C00000"/>
          </a:solidFill>
        </a:ln>
      </dgm:spPr>
      <dgm:t>
        <a:bodyPr/>
        <a:lstStyle/>
        <a:p>
          <a:r>
            <a:rPr lang="en-US" sz="1200" dirty="0"/>
            <a:t>Moderates (65%)</a:t>
          </a:r>
        </a:p>
      </dgm:t>
    </dgm:pt>
    <dgm:pt modelId="{6389E7BE-FE1E-41F2-92A8-E8160D4E7BCA}" type="parTrans" cxnId="{13E2C20E-BBA8-4F8A-8222-922301705B56}">
      <dgm:prSet/>
      <dgm:spPr>
        <a:ln w="38100">
          <a:solidFill>
            <a:srgbClr val="C00000"/>
          </a:solidFill>
        </a:ln>
      </dgm:spPr>
      <dgm:t>
        <a:bodyPr/>
        <a:lstStyle/>
        <a:p>
          <a:endParaRPr lang="en-US"/>
        </a:p>
      </dgm:t>
    </dgm:pt>
    <dgm:pt modelId="{473144EF-2639-4CCE-8AA4-74AA1032CA3F}" type="sibTrans" cxnId="{13E2C20E-BBA8-4F8A-8222-922301705B56}">
      <dgm:prSet/>
      <dgm:spPr/>
      <dgm:t>
        <a:bodyPr/>
        <a:lstStyle/>
        <a:p>
          <a:endParaRPr lang="en-US"/>
        </a:p>
      </dgm:t>
    </dgm:pt>
    <dgm:pt modelId="{BAC50BB0-C957-4A69-8BB0-D712BFCAE0BE}">
      <dgm:prSet phldrT="[Text]" custT="1"/>
      <dgm:spPr>
        <a:ln w="38100">
          <a:solidFill>
            <a:srgbClr val="C00000"/>
          </a:solidFill>
        </a:ln>
      </dgm:spPr>
      <dgm:t>
        <a:bodyPr/>
        <a:lstStyle/>
        <a:p>
          <a:r>
            <a:rPr lang="en-US" sz="1200" dirty="0"/>
            <a:t>“Other” 2016 voters (64%)</a:t>
          </a:r>
        </a:p>
      </dgm:t>
    </dgm:pt>
    <dgm:pt modelId="{0F5FC27D-0BDF-4191-B705-27B42BA793E7}" type="parTrans" cxnId="{5C7CA0C3-357D-4071-884B-C1B08F7C4231}">
      <dgm:prSet/>
      <dgm:spPr>
        <a:ln w="38100">
          <a:solidFill>
            <a:srgbClr val="C00000"/>
          </a:solidFill>
        </a:ln>
      </dgm:spPr>
      <dgm:t>
        <a:bodyPr/>
        <a:lstStyle/>
        <a:p>
          <a:endParaRPr lang="en-US"/>
        </a:p>
      </dgm:t>
    </dgm:pt>
    <dgm:pt modelId="{CA25CA4F-8CC3-455F-B322-455E22EFF8B8}" type="sibTrans" cxnId="{5C7CA0C3-357D-4071-884B-C1B08F7C4231}">
      <dgm:prSet/>
      <dgm:spPr/>
      <dgm:t>
        <a:bodyPr/>
        <a:lstStyle/>
        <a:p>
          <a:endParaRPr lang="en-US"/>
        </a:p>
      </dgm:t>
    </dgm:pt>
    <dgm:pt modelId="{458BBECA-FC4B-44EF-8112-B227EA0E5854}">
      <dgm:prSet phldrT="[Text]" custT="1"/>
      <dgm:spPr>
        <a:ln w="38100">
          <a:solidFill>
            <a:srgbClr val="C00000"/>
          </a:solidFill>
        </a:ln>
      </dgm:spPr>
      <dgm:t>
        <a:bodyPr/>
        <a:lstStyle/>
        <a:p>
          <a:r>
            <a:rPr lang="en-US" sz="1100" dirty="0"/>
            <a:t>Women / College degree (64%)</a:t>
          </a:r>
        </a:p>
      </dgm:t>
    </dgm:pt>
    <dgm:pt modelId="{20CB34A3-2352-40E9-BC53-5A0CB2791013}" type="parTrans" cxnId="{277E839F-96BB-4BA3-9DB8-21F3AAC886E9}">
      <dgm:prSet/>
      <dgm:spPr>
        <a:ln w="38100">
          <a:solidFill>
            <a:srgbClr val="C00000"/>
          </a:solidFill>
        </a:ln>
      </dgm:spPr>
      <dgm:t>
        <a:bodyPr/>
        <a:lstStyle/>
        <a:p>
          <a:endParaRPr lang="en-US"/>
        </a:p>
      </dgm:t>
    </dgm:pt>
    <dgm:pt modelId="{44F95311-F70E-4D5D-85DC-DD910B2D135C}" type="sibTrans" cxnId="{277E839F-96BB-4BA3-9DB8-21F3AAC886E9}">
      <dgm:prSet/>
      <dgm:spPr/>
      <dgm:t>
        <a:bodyPr/>
        <a:lstStyle/>
        <a:p>
          <a:endParaRPr lang="en-US"/>
        </a:p>
      </dgm:t>
    </dgm:pt>
    <dgm:pt modelId="{B66CCFEA-FD9A-411B-A89D-583080B5ECE1}" type="pres">
      <dgm:prSet presAssocID="{52E551FC-25B8-4FDD-90B7-D0AD71F92AFE}" presName="diagram" presStyleCnt="0">
        <dgm:presLayoutVars>
          <dgm:chPref val="1"/>
          <dgm:dir/>
          <dgm:animOne val="branch"/>
          <dgm:animLvl val="lvl"/>
          <dgm:resizeHandles/>
        </dgm:presLayoutVars>
      </dgm:prSet>
      <dgm:spPr/>
    </dgm:pt>
    <dgm:pt modelId="{387722C3-B11C-4361-A545-FBB09F30E496}" type="pres">
      <dgm:prSet presAssocID="{FF072E3C-7F48-4B95-A9B8-D2FF5ADBADE4}" presName="root" presStyleCnt="0"/>
      <dgm:spPr/>
    </dgm:pt>
    <dgm:pt modelId="{2C1F3AC9-D623-479D-B048-B1E9A16F7220}" type="pres">
      <dgm:prSet presAssocID="{FF072E3C-7F48-4B95-A9B8-D2FF5ADBADE4}" presName="rootComposite" presStyleCnt="0"/>
      <dgm:spPr/>
    </dgm:pt>
    <dgm:pt modelId="{E08F43F7-460D-41CC-AC3D-444BBBEAD612}" type="pres">
      <dgm:prSet presAssocID="{FF072E3C-7F48-4B95-A9B8-D2FF5ADBADE4}" presName="rootText" presStyleLbl="node1" presStyleIdx="0" presStyleCnt="2" custScaleX="572041" custScaleY="234773"/>
      <dgm:spPr/>
    </dgm:pt>
    <dgm:pt modelId="{24940CC8-54C8-4F20-9C33-CBAA0FAB4DFE}" type="pres">
      <dgm:prSet presAssocID="{FF072E3C-7F48-4B95-A9B8-D2FF5ADBADE4}" presName="rootConnector" presStyleLbl="node1" presStyleIdx="0" presStyleCnt="2"/>
      <dgm:spPr/>
    </dgm:pt>
    <dgm:pt modelId="{96E38707-1D2F-4EF4-860F-5CCC5211BC44}" type="pres">
      <dgm:prSet presAssocID="{FF072E3C-7F48-4B95-A9B8-D2FF5ADBADE4}" presName="childShape" presStyleCnt="0"/>
      <dgm:spPr/>
    </dgm:pt>
    <dgm:pt modelId="{F76E643E-DAEC-4857-ABC6-77CC6B148270}" type="pres">
      <dgm:prSet presAssocID="{4705B18F-F6DA-419B-A9E1-9189C686302B}" presName="Name13" presStyleLbl="parChTrans1D2" presStyleIdx="0" presStyleCnt="13"/>
      <dgm:spPr/>
    </dgm:pt>
    <dgm:pt modelId="{785773CE-A955-495A-8CF0-211478280B7B}" type="pres">
      <dgm:prSet presAssocID="{D4619888-DB68-4129-AA30-3C95CB156463}" presName="childText" presStyleLbl="bgAcc1" presStyleIdx="0" presStyleCnt="13" custScaleX="572041" custScaleY="130494">
        <dgm:presLayoutVars>
          <dgm:bulletEnabled val="1"/>
        </dgm:presLayoutVars>
      </dgm:prSet>
      <dgm:spPr/>
    </dgm:pt>
    <dgm:pt modelId="{52DF02B9-C94D-4908-ABDB-74266BEDA52F}" type="pres">
      <dgm:prSet presAssocID="{5460AEA8-2FDC-47CC-A968-C8221EE91507}" presName="Name13" presStyleLbl="parChTrans1D2" presStyleIdx="1" presStyleCnt="13"/>
      <dgm:spPr/>
    </dgm:pt>
    <dgm:pt modelId="{9E450B52-400F-4D27-9080-E1A38DF46593}" type="pres">
      <dgm:prSet presAssocID="{6897C366-17AB-45AD-96F1-C3FED25DD24D}" presName="childText" presStyleLbl="bgAcc1" presStyleIdx="1" presStyleCnt="13" custScaleX="572041" custScaleY="130494">
        <dgm:presLayoutVars>
          <dgm:bulletEnabled val="1"/>
        </dgm:presLayoutVars>
      </dgm:prSet>
      <dgm:spPr/>
    </dgm:pt>
    <dgm:pt modelId="{CCD8440A-2743-4820-995D-57AA7B76F696}" type="pres">
      <dgm:prSet presAssocID="{61A22320-DBD8-4978-B7AA-897CB13EE47C}" presName="Name13" presStyleLbl="parChTrans1D2" presStyleIdx="2" presStyleCnt="13"/>
      <dgm:spPr/>
    </dgm:pt>
    <dgm:pt modelId="{9224325B-5D3E-4E9A-8438-721EDFF52C6E}" type="pres">
      <dgm:prSet presAssocID="{CF6B7ECB-E2FF-4134-9514-6E61EAAF4916}" presName="childText" presStyleLbl="bgAcc1" presStyleIdx="2" presStyleCnt="13" custScaleX="572041" custScaleY="130494">
        <dgm:presLayoutVars>
          <dgm:bulletEnabled val="1"/>
        </dgm:presLayoutVars>
      </dgm:prSet>
      <dgm:spPr/>
    </dgm:pt>
    <dgm:pt modelId="{E4853F34-B5DC-4F02-92B7-9803B5CA4407}" type="pres">
      <dgm:prSet presAssocID="{F8A3CCB9-ECE1-4087-9697-B9ACCC59C964}" presName="Name13" presStyleLbl="parChTrans1D2" presStyleIdx="3" presStyleCnt="13"/>
      <dgm:spPr/>
    </dgm:pt>
    <dgm:pt modelId="{E292F542-2669-454F-A779-B4EAD365F93E}" type="pres">
      <dgm:prSet presAssocID="{4A4D8B49-2650-4B09-8077-63B615E33317}" presName="childText" presStyleLbl="bgAcc1" presStyleIdx="3" presStyleCnt="13" custScaleX="570973" custScaleY="130494">
        <dgm:presLayoutVars>
          <dgm:bulletEnabled val="1"/>
        </dgm:presLayoutVars>
      </dgm:prSet>
      <dgm:spPr/>
    </dgm:pt>
    <dgm:pt modelId="{784D0D3B-A3BC-44F7-AC9D-D4663161E7D8}" type="pres">
      <dgm:prSet presAssocID="{1F1ADE98-3AE6-49DF-84A4-B08FFA2564C0}" presName="Name13" presStyleLbl="parChTrans1D2" presStyleIdx="4" presStyleCnt="13"/>
      <dgm:spPr/>
    </dgm:pt>
    <dgm:pt modelId="{276DBB5C-8182-4557-843F-DDE364552772}" type="pres">
      <dgm:prSet presAssocID="{8940D9A5-9507-4278-A1BC-C7D96B8F9428}" presName="childText" presStyleLbl="bgAcc1" presStyleIdx="4" presStyleCnt="13" custScaleX="570973" custScaleY="130494">
        <dgm:presLayoutVars>
          <dgm:bulletEnabled val="1"/>
        </dgm:presLayoutVars>
      </dgm:prSet>
      <dgm:spPr/>
    </dgm:pt>
    <dgm:pt modelId="{9A585266-B98B-458E-A819-88B60084A7EB}" type="pres">
      <dgm:prSet presAssocID="{45DEE8E1-BC6B-4CD8-AF9E-74531CDEAD74}" presName="root" presStyleCnt="0"/>
      <dgm:spPr/>
    </dgm:pt>
    <dgm:pt modelId="{993ED5D3-33D1-460E-9AEF-0678C7E7C4FE}" type="pres">
      <dgm:prSet presAssocID="{45DEE8E1-BC6B-4CD8-AF9E-74531CDEAD74}" presName="rootComposite" presStyleCnt="0"/>
      <dgm:spPr/>
    </dgm:pt>
    <dgm:pt modelId="{F2992AFE-EF53-4CF0-935B-DC6BACF766F3}" type="pres">
      <dgm:prSet presAssocID="{45DEE8E1-BC6B-4CD8-AF9E-74531CDEAD74}" presName="rootText" presStyleLbl="node1" presStyleIdx="1" presStyleCnt="2" custScaleX="572041" custScaleY="234773" custLinFactNeighborX="1000" custLinFactNeighborY="-3998"/>
      <dgm:spPr/>
    </dgm:pt>
    <dgm:pt modelId="{EE6DEA09-DE02-4D4E-B758-4CEFE615AE8E}" type="pres">
      <dgm:prSet presAssocID="{45DEE8E1-BC6B-4CD8-AF9E-74531CDEAD74}" presName="rootConnector" presStyleLbl="node1" presStyleIdx="1" presStyleCnt="2"/>
      <dgm:spPr/>
    </dgm:pt>
    <dgm:pt modelId="{CE591274-0119-4ACC-B332-168243AB23C3}" type="pres">
      <dgm:prSet presAssocID="{45DEE8E1-BC6B-4CD8-AF9E-74531CDEAD74}" presName="childShape" presStyleCnt="0"/>
      <dgm:spPr/>
    </dgm:pt>
    <dgm:pt modelId="{9E92A057-78C2-4756-8366-EB94B7C692B8}" type="pres">
      <dgm:prSet presAssocID="{69E4AEF6-ED57-4F0A-A5D2-72D9EC339FE2}" presName="Name13" presStyleLbl="parChTrans1D2" presStyleIdx="5" presStyleCnt="13"/>
      <dgm:spPr/>
    </dgm:pt>
    <dgm:pt modelId="{E0A2DBB3-7A78-43F3-BEC7-39BEAAC23365}" type="pres">
      <dgm:prSet presAssocID="{A0BE6160-8D14-4178-842F-5E3AC97504C1}" presName="childText" presStyleLbl="bgAcc1" presStyleIdx="5" presStyleCnt="13" custScaleX="572041" custScaleY="130494">
        <dgm:presLayoutVars>
          <dgm:bulletEnabled val="1"/>
        </dgm:presLayoutVars>
      </dgm:prSet>
      <dgm:spPr/>
    </dgm:pt>
    <dgm:pt modelId="{D4D4B570-0D54-43DC-BA75-102E58C2092C}" type="pres">
      <dgm:prSet presAssocID="{AF24B5B5-A30C-4230-8843-99AFED6D5A88}" presName="Name13" presStyleLbl="parChTrans1D2" presStyleIdx="6" presStyleCnt="13"/>
      <dgm:spPr/>
    </dgm:pt>
    <dgm:pt modelId="{88916882-AD49-41F7-A6FB-77D8EE84D647}" type="pres">
      <dgm:prSet presAssocID="{A9896D11-87F2-4100-8709-B2B27EDB7036}" presName="childText" presStyleLbl="bgAcc1" presStyleIdx="6" presStyleCnt="13" custScaleX="572041" custScaleY="130494">
        <dgm:presLayoutVars>
          <dgm:bulletEnabled val="1"/>
        </dgm:presLayoutVars>
      </dgm:prSet>
      <dgm:spPr/>
    </dgm:pt>
    <dgm:pt modelId="{0861A396-BA98-426B-BE80-C6A59F8AAC96}" type="pres">
      <dgm:prSet presAssocID="{78C3FA6B-F1AA-4783-BA5E-A6F50317132C}" presName="Name13" presStyleLbl="parChTrans1D2" presStyleIdx="7" presStyleCnt="13"/>
      <dgm:spPr/>
    </dgm:pt>
    <dgm:pt modelId="{A631EB49-A51B-46DF-A5EF-7D6C81D69E2D}" type="pres">
      <dgm:prSet presAssocID="{45B3A188-B519-4408-B535-AF719809D73E}" presName="childText" presStyleLbl="bgAcc1" presStyleIdx="7" presStyleCnt="13" custScaleX="570973" custScaleY="130494">
        <dgm:presLayoutVars>
          <dgm:bulletEnabled val="1"/>
        </dgm:presLayoutVars>
      </dgm:prSet>
      <dgm:spPr/>
    </dgm:pt>
    <dgm:pt modelId="{58CD789B-2E75-42AF-B9EB-2FC9E2E5363C}" type="pres">
      <dgm:prSet presAssocID="{EC32BAC8-2563-4385-A1E6-3E1254AEB53E}" presName="Name13" presStyleLbl="parChTrans1D2" presStyleIdx="8" presStyleCnt="13"/>
      <dgm:spPr/>
    </dgm:pt>
    <dgm:pt modelId="{7911EE72-139F-4CEC-8C15-3917164D262F}" type="pres">
      <dgm:prSet presAssocID="{F59B0B93-8D77-4211-8BCA-0BCFA029F661}" presName="childText" presStyleLbl="bgAcc1" presStyleIdx="8" presStyleCnt="13" custScaleX="570973" custScaleY="130494">
        <dgm:presLayoutVars>
          <dgm:bulletEnabled val="1"/>
        </dgm:presLayoutVars>
      </dgm:prSet>
      <dgm:spPr/>
    </dgm:pt>
    <dgm:pt modelId="{B86930CE-F4A4-4629-99B6-AEA4A4975F5B}" type="pres">
      <dgm:prSet presAssocID="{E2976BBF-28B3-4BAA-ACCF-3E3DD9C46EA4}" presName="Name13" presStyleLbl="parChTrans1D2" presStyleIdx="9" presStyleCnt="13"/>
      <dgm:spPr/>
    </dgm:pt>
    <dgm:pt modelId="{700BA2D5-DEA3-42C7-B7DA-8378A17C6E1C}" type="pres">
      <dgm:prSet presAssocID="{A5E1F610-19C9-44C7-9CF3-91075445D21C}" presName="childText" presStyleLbl="bgAcc1" presStyleIdx="9" presStyleCnt="13" custScaleX="570973" custScaleY="130494">
        <dgm:presLayoutVars>
          <dgm:bulletEnabled val="1"/>
        </dgm:presLayoutVars>
      </dgm:prSet>
      <dgm:spPr/>
    </dgm:pt>
    <dgm:pt modelId="{FA33FDCB-7B02-4B5C-9DDC-7FD22B273E0F}" type="pres">
      <dgm:prSet presAssocID="{6389E7BE-FE1E-41F2-92A8-E8160D4E7BCA}" presName="Name13" presStyleLbl="parChTrans1D2" presStyleIdx="10" presStyleCnt="13"/>
      <dgm:spPr/>
    </dgm:pt>
    <dgm:pt modelId="{D75A1578-3D40-4F72-B1A7-7EBABBDEC4DB}" type="pres">
      <dgm:prSet presAssocID="{A22F99EB-1433-4AE9-906D-C58FC9A5CC4A}" presName="childText" presStyleLbl="bgAcc1" presStyleIdx="10" presStyleCnt="13" custScaleX="570973" custScaleY="130494">
        <dgm:presLayoutVars>
          <dgm:bulletEnabled val="1"/>
        </dgm:presLayoutVars>
      </dgm:prSet>
      <dgm:spPr/>
    </dgm:pt>
    <dgm:pt modelId="{9CC18B4F-F467-4A6C-8E7F-A5CD27F1C86F}" type="pres">
      <dgm:prSet presAssocID="{0F5FC27D-0BDF-4191-B705-27B42BA793E7}" presName="Name13" presStyleLbl="parChTrans1D2" presStyleIdx="11" presStyleCnt="13"/>
      <dgm:spPr/>
    </dgm:pt>
    <dgm:pt modelId="{704CAEEA-487F-4032-9F46-0A86FA46F03C}" type="pres">
      <dgm:prSet presAssocID="{BAC50BB0-C957-4A69-8BB0-D712BFCAE0BE}" presName="childText" presStyleLbl="bgAcc1" presStyleIdx="11" presStyleCnt="13" custScaleX="570973" custScaleY="130494">
        <dgm:presLayoutVars>
          <dgm:bulletEnabled val="1"/>
        </dgm:presLayoutVars>
      </dgm:prSet>
      <dgm:spPr/>
    </dgm:pt>
    <dgm:pt modelId="{F1CDA43D-89B2-471C-9DC1-522662595E51}" type="pres">
      <dgm:prSet presAssocID="{20CB34A3-2352-40E9-BC53-5A0CB2791013}" presName="Name13" presStyleLbl="parChTrans1D2" presStyleIdx="12" presStyleCnt="13"/>
      <dgm:spPr/>
    </dgm:pt>
    <dgm:pt modelId="{F0699CF5-F0B4-48AA-A1D6-30005CEB4D20}" type="pres">
      <dgm:prSet presAssocID="{458BBECA-FC4B-44EF-8112-B227EA0E5854}" presName="childText" presStyleLbl="bgAcc1" presStyleIdx="12" presStyleCnt="13" custScaleX="570973" custScaleY="130494">
        <dgm:presLayoutVars>
          <dgm:bulletEnabled val="1"/>
        </dgm:presLayoutVars>
      </dgm:prSet>
      <dgm:spPr/>
    </dgm:pt>
  </dgm:ptLst>
  <dgm:cxnLst>
    <dgm:cxn modelId="{EDE7F405-3B59-45A8-8A40-8406CEE02F65}" srcId="{52E551FC-25B8-4FDD-90B7-D0AD71F92AFE}" destId="{45DEE8E1-BC6B-4CD8-AF9E-74531CDEAD74}" srcOrd="1" destOrd="0" parTransId="{67BA403C-608D-41C6-9E20-BC55CF04C31D}" sibTransId="{DAC46C93-417B-4044-BB4B-0ABC3F316079}"/>
    <dgm:cxn modelId="{DB4BAA0B-866C-4EDE-B9CE-9840D10BD7DD}" srcId="{45DEE8E1-BC6B-4CD8-AF9E-74531CDEAD74}" destId="{45B3A188-B519-4408-B535-AF719809D73E}" srcOrd="2" destOrd="0" parTransId="{78C3FA6B-F1AA-4783-BA5E-A6F50317132C}" sibTransId="{8A4858AF-3EC7-4C19-8AE4-48C5201E802E}"/>
    <dgm:cxn modelId="{13E2C20E-BBA8-4F8A-8222-922301705B56}" srcId="{45DEE8E1-BC6B-4CD8-AF9E-74531CDEAD74}" destId="{A22F99EB-1433-4AE9-906D-C58FC9A5CC4A}" srcOrd="5" destOrd="0" parTransId="{6389E7BE-FE1E-41F2-92A8-E8160D4E7BCA}" sibTransId="{473144EF-2639-4CCE-8AA4-74AA1032CA3F}"/>
    <dgm:cxn modelId="{A3580323-24BE-413B-8FED-27E7EE893E28}" type="presOf" srcId="{4705B18F-F6DA-419B-A9E1-9189C686302B}" destId="{F76E643E-DAEC-4857-ABC6-77CC6B148270}" srcOrd="0" destOrd="0" presId="urn:microsoft.com/office/officeart/2005/8/layout/hierarchy3"/>
    <dgm:cxn modelId="{7C7A7E35-7DA9-4570-9580-472482F45D03}" type="presOf" srcId="{A22F99EB-1433-4AE9-906D-C58FC9A5CC4A}" destId="{D75A1578-3D40-4F72-B1A7-7EBABBDEC4DB}" srcOrd="0" destOrd="0" presId="urn:microsoft.com/office/officeart/2005/8/layout/hierarchy3"/>
    <dgm:cxn modelId="{0367E535-F193-4FB6-A9E8-629ECF506E6D}" srcId="{FF072E3C-7F48-4B95-A9B8-D2FF5ADBADE4}" destId="{4A4D8B49-2650-4B09-8077-63B615E33317}" srcOrd="3" destOrd="0" parTransId="{F8A3CCB9-ECE1-4087-9697-B9ACCC59C964}" sibTransId="{AA1A67C5-3723-4299-88B1-5210965311AA}"/>
    <dgm:cxn modelId="{11783C37-09B2-4417-95DE-CA7AB5E73C28}" type="presOf" srcId="{20CB34A3-2352-40E9-BC53-5A0CB2791013}" destId="{F1CDA43D-89B2-471C-9DC1-522662595E51}" srcOrd="0" destOrd="0" presId="urn:microsoft.com/office/officeart/2005/8/layout/hierarchy3"/>
    <dgm:cxn modelId="{011B8337-CD65-4E77-8A22-94154453E137}" type="presOf" srcId="{A0BE6160-8D14-4178-842F-5E3AC97504C1}" destId="{E0A2DBB3-7A78-43F3-BEC7-39BEAAC23365}" srcOrd="0" destOrd="0" presId="urn:microsoft.com/office/officeart/2005/8/layout/hierarchy3"/>
    <dgm:cxn modelId="{EA40473A-A82A-49A2-9504-116B0751AF2E}" type="presOf" srcId="{F8A3CCB9-ECE1-4087-9697-B9ACCC59C964}" destId="{E4853F34-B5DC-4F02-92B7-9803B5CA4407}" srcOrd="0" destOrd="0" presId="urn:microsoft.com/office/officeart/2005/8/layout/hierarchy3"/>
    <dgm:cxn modelId="{0FE5E83D-1670-4160-B871-96809967D8B2}" srcId="{FF072E3C-7F48-4B95-A9B8-D2FF5ADBADE4}" destId="{8940D9A5-9507-4278-A1BC-C7D96B8F9428}" srcOrd="4" destOrd="0" parTransId="{1F1ADE98-3AE6-49DF-84A4-B08FFA2564C0}" sibTransId="{357B73A3-9E64-45E2-BB75-69C477445D49}"/>
    <dgm:cxn modelId="{46A77F3E-E949-4AD0-901B-1C90BAA19AFF}" type="presOf" srcId="{5460AEA8-2FDC-47CC-A968-C8221EE91507}" destId="{52DF02B9-C94D-4908-ABDB-74266BEDA52F}" srcOrd="0" destOrd="0" presId="urn:microsoft.com/office/officeart/2005/8/layout/hierarchy3"/>
    <dgm:cxn modelId="{21AEE65E-7314-4C68-8FC3-28AF0FEEB3E4}" type="presOf" srcId="{CF6B7ECB-E2FF-4134-9514-6E61EAAF4916}" destId="{9224325B-5D3E-4E9A-8438-721EDFF52C6E}" srcOrd="0" destOrd="0" presId="urn:microsoft.com/office/officeart/2005/8/layout/hierarchy3"/>
    <dgm:cxn modelId="{F016075F-B314-4D0E-977C-AB5B9E60FAA0}" type="presOf" srcId="{458BBECA-FC4B-44EF-8112-B227EA0E5854}" destId="{F0699CF5-F0B4-48AA-A1D6-30005CEB4D20}" srcOrd="0" destOrd="0" presId="urn:microsoft.com/office/officeart/2005/8/layout/hierarchy3"/>
    <dgm:cxn modelId="{1EAB9D62-B2E5-494E-8529-A51AA488AEC3}" type="presOf" srcId="{FF072E3C-7F48-4B95-A9B8-D2FF5ADBADE4}" destId="{24940CC8-54C8-4F20-9C33-CBAA0FAB4DFE}" srcOrd="1" destOrd="0" presId="urn:microsoft.com/office/officeart/2005/8/layout/hierarchy3"/>
    <dgm:cxn modelId="{DC56CD62-6E17-4D87-941C-F6A8E4D13414}" srcId="{45DEE8E1-BC6B-4CD8-AF9E-74531CDEAD74}" destId="{A0BE6160-8D14-4178-842F-5E3AC97504C1}" srcOrd="0" destOrd="0" parTransId="{69E4AEF6-ED57-4F0A-A5D2-72D9EC339FE2}" sibTransId="{BF720257-0F6A-4307-9EE7-387C0F6698BE}"/>
    <dgm:cxn modelId="{4F605C45-DF06-4667-AF85-731B46732F83}" type="presOf" srcId="{4A4D8B49-2650-4B09-8077-63B615E33317}" destId="{E292F542-2669-454F-A779-B4EAD365F93E}" srcOrd="0" destOrd="0" presId="urn:microsoft.com/office/officeart/2005/8/layout/hierarchy3"/>
    <dgm:cxn modelId="{775EFF4A-01AC-4353-A180-3FB023F5CEFC}" srcId="{52E551FC-25B8-4FDD-90B7-D0AD71F92AFE}" destId="{FF072E3C-7F48-4B95-A9B8-D2FF5ADBADE4}" srcOrd="0" destOrd="0" parTransId="{12DA632F-904B-4773-B1D5-8253650D8278}" sibTransId="{70EB461E-107F-4D9D-A89E-2517B2AC55D9}"/>
    <dgm:cxn modelId="{A3C40850-6A7B-4EB3-825A-7761DB4F50A5}" type="presOf" srcId="{A9896D11-87F2-4100-8709-B2B27EDB7036}" destId="{88916882-AD49-41F7-A6FB-77D8EE84D647}" srcOrd="0" destOrd="0" presId="urn:microsoft.com/office/officeart/2005/8/layout/hierarchy3"/>
    <dgm:cxn modelId="{BCF1D371-BC52-4516-A134-935616579BCF}" type="presOf" srcId="{1F1ADE98-3AE6-49DF-84A4-B08FFA2564C0}" destId="{784D0D3B-A3BC-44F7-AC9D-D4663161E7D8}" srcOrd="0" destOrd="0" presId="urn:microsoft.com/office/officeart/2005/8/layout/hierarchy3"/>
    <dgm:cxn modelId="{E916FD71-2C89-4FE3-B7C8-184199088010}" type="presOf" srcId="{78C3FA6B-F1AA-4783-BA5E-A6F50317132C}" destId="{0861A396-BA98-426B-BE80-C6A59F8AAC96}" srcOrd="0" destOrd="0" presId="urn:microsoft.com/office/officeart/2005/8/layout/hierarchy3"/>
    <dgm:cxn modelId="{B138BA52-3BF2-400B-83D0-1A1108E4D9A4}" srcId="{FF072E3C-7F48-4B95-A9B8-D2FF5ADBADE4}" destId="{D4619888-DB68-4129-AA30-3C95CB156463}" srcOrd="0" destOrd="0" parTransId="{4705B18F-F6DA-419B-A9E1-9189C686302B}" sibTransId="{7713EB94-A245-4715-BB28-8A0BB57A1BED}"/>
    <dgm:cxn modelId="{E6A2F473-F92F-4BA7-A1A6-B178DE1911E1}" srcId="{45DEE8E1-BC6B-4CD8-AF9E-74531CDEAD74}" destId="{A5E1F610-19C9-44C7-9CF3-91075445D21C}" srcOrd="4" destOrd="0" parTransId="{E2976BBF-28B3-4BAA-ACCF-3E3DD9C46EA4}" sibTransId="{6C0584F0-F5DE-4DFE-B782-1298A91F04FB}"/>
    <dgm:cxn modelId="{9F4AFD57-6A96-466D-90BD-8D3B035D319B}" srcId="{45DEE8E1-BC6B-4CD8-AF9E-74531CDEAD74}" destId="{A9896D11-87F2-4100-8709-B2B27EDB7036}" srcOrd="1" destOrd="0" parTransId="{AF24B5B5-A30C-4230-8843-99AFED6D5A88}" sibTransId="{BC3F2222-5C03-4A75-AE67-4543D7A28070}"/>
    <dgm:cxn modelId="{09C41959-0E8B-49B6-BADA-4C536C96AC87}" type="presOf" srcId="{45B3A188-B519-4408-B535-AF719809D73E}" destId="{A631EB49-A51B-46DF-A5EF-7D6C81D69E2D}" srcOrd="0" destOrd="0" presId="urn:microsoft.com/office/officeart/2005/8/layout/hierarchy3"/>
    <dgm:cxn modelId="{7EF95E7C-8695-45B6-A3AA-B7917D02DD68}" type="presOf" srcId="{BAC50BB0-C957-4A69-8BB0-D712BFCAE0BE}" destId="{704CAEEA-487F-4032-9F46-0A86FA46F03C}" srcOrd="0" destOrd="0" presId="urn:microsoft.com/office/officeart/2005/8/layout/hierarchy3"/>
    <dgm:cxn modelId="{327FE685-D612-4251-885B-8850CFE84260}" type="presOf" srcId="{F59B0B93-8D77-4211-8BCA-0BCFA029F661}" destId="{7911EE72-139F-4CEC-8C15-3917164D262F}" srcOrd="0" destOrd="0" presId="urn:microsoft.com/office/officeart/2005/8/layout/hierarchy3"/>
    <dgm:cxn modelId="{2ADB8E8A-1BEF-4893-A9DF-33947A1CC5E9}" type="presOf" srcId="{D4619888-DB68-4129-AA30-3C95CB156463}" destId="{785773CE-A955-495A-8CF0-211478280B7B}" srcOrd="0" destOrd="0" presId="urn:microsoft.com/office/officeart/2005/8/layout/hierarchy3"/>
    <dgm:cxn modelId="{D6187A8C-9E92-4042-8FD0-7E33FE443777}" type="presOf" srcId="{8940D9A5-9507-4278-A1BC-C7D96B8F9428}" destId="{276DBB5C-8182-4557-843F-DDE364552772}" srcOrd="0" destOrd="0" presId="urn:microsoft.com/office/officeart/2005/8/layout/hierarchy3"/>
    <dgm:cxn modelId="{1DEB338E-0578-4C1D-BD92-C5EF4E24EFA5}" type="presOf" srcId="{A5E1F610-19C9-44C7-9CF3-91075445D21C}" destId="{700BA2D5-DEA3-42C7-B7DA-8378A17C6E1C}" srcOrd="0" destOrd="0" presId="urn:microsoft.com/office/officeart/2005/8/layout/hierarchy3"/>
    <dgm:cxn modelId="{3B9A7E90-3C8B-4ABC-8E9C-747F093E1B98}" type="presOf" srcId="{6897C366-17AB-45AD-96F1-C3FED25DD24D}" destId="{9E450B52-400F-4D27-9080-E1A38DF46593}" srcOrd="0" destOrd="0" presId="urn:microsoft.com/office/officeart/2005/8/layout/hierarchy3"/>
    <dgm:cxn modelId="{6B60B293-A982-4500-93AA-6308ACF35FED}" type="presOf" srcId="{EC32BAC8-2563-4385-A1E6-3E1254AEB53E}" destId="{58CD789B-2E75-42AF-B9EB-2FC9E2E5363C}" srcOrd="0" destOrd="0" presId="urn:microsoft.com/office/officeart/2005/8/layout/hierarchy3"/>
    <dgm:cxn modelId="{277E839F-96BB-4BA3-9DB8-21F3AAC886E9}" srcId="{45DEE8E1-BC6B-4CD8-AF9E-74531CDEAD74}" destId="{458BBECA-FC4B-44EF-8112-B227EA0E5854}" srcOrd="7" destOrd="0" parTransId="{20CB34A3-2352-40E9-BC53-5A0CB2791013}" sibTransId="{44F95311-F70E-4D5D-85DC-DD910B2D135C}"/>
    <dgm:cxn modelId="{30700BA1-DA33-42F2-92B6-C96C2651EC80}" type="presOf" srcId="{0F5FC27D-0BDF-4191-B705-27B42BA793E7}" destId="{9CC18B4F-F467-4A6C-8E7F-A5CD27F1C86F}" srcOrd="0" destOrd="0" presId="urn:microsoft.com/office/officeart/2005/8/layout/hierarchy3"/>
    <dgm:cxn modelId="{D188C3A4-25AC-47E1-8EC3-2CD144C277D6}" type="presOf" srcId="{E2976BBF-28B3-4BAA-ACCF-3E3DD9C46EA4}" destId="{B86930CE-F4A4-4629-99B6-AEA4A4975F5B}" srcOrd="0" destOrd="0" presId="urn:microsoft.com/office/officeart/2005/8/layout/hierarchy3"/>
    <dgm:cxn modelId="{0B379CA8-B127-4FC4-B1EB-F1AEA40A804F}" type="presOf" srcId="{45DEE8E1-BC6B-4CD8-AF9E-74531CDEAD74}" destId="{F2992AFE-EF53-4CF0-935B-DC6BACF766F3}" srcOrd="0" destOrd="0" presId="urn:microsoft.com/office/officeart/2005/8/layout/hierarchy3"/>
    <dgm:cxn modelId="{5C7CA0C3-357D-4071-884B-C1B08F7C4231}" srcId="{45DEE8E1-BC6B-4CD8-AF9E-74531CDEAD74}" destId="{BAC50BB0-C957-4A69-8BB0-D712BFCAE0BE}" srcOrd="6" destOrd="0" parTransId="{0F5FC27D-0BDF-4191-B705-27B42BA793E7}" sibTransId="{CA25CA4F-8CC3-455F-B322-455E22EFF8B8}"/>
    <dgm:cxn modelId="{B3C175C5-15BD-4600-AC8B-8F6A316A37C7}" type="presOf" srcId="{6389E7BE-FE1E-41F2-92A8-E8160D4E7BCA}" destId="{FA33FDCB-7B02-4B5C-9DDC-7FD22B273E0F}" srcOrd="0" destOrd="0" presId="urn:microsoft.com/office/officeart/2005/8/layout/hierarchy3"/>
    <dgm:cxn modelId="{3EEBEECC-3367-46A1-90AA-344941812FB8}" srcId="{FF072E3C-7F48-4B95-A9B8-D2FF5ADBADE4}" destId="{6897C366-17AB-45AD-96F1-C3FED25DD24D}" srcOrd="1" destOrd="0" parTransId="{5460AEA8-2FDC-47CC-A968-C8221EE91507}" sibTransId="{6EA81CC7-BBA2-4D44-8948-C4E0C40E7C46}"/>
    <dgm:cxn modelId="{65ADC3DC-8C76-4A94-90ED-059F80BCF58E}" type="presOf" srcId="{61A22320-DBD8-4978-B7AA-897CB13EE47C}" destId="{CCD8440A-2743-4820-995D-57AA7B76F696}" srcOrd="0" destOrd="0" presId="urn:microsoft.com/office/officeart/2005/8/layout/hierarchy3"/>
    <dgm:cxn modelId="{672BAADD-DBAC-43C5-8E73-63F5A72A4F53}" srcId="{45DEE8E1-BC6B-4CD8-AF9E-74531CDEAD74}" destId="{F59B0B93-8D77-4211-8BCA-0BCFA029F661}" srcOrd="3" destOrd="0" parTransId="{EC32BAC8-2563-4385-A1E6-3E1254AEB53E}" sibTransId="{49CD016C-4D9D-42E3-B4C7-12A23A3A8A50}"/>
    <dgm:cxn modelId="{B52442DE-E71D-43BA-BD96-C8095BB06544}" type="presOf" srcId="{69E4AEF6-ED57-4F0A-A5D2-72D9EC339FE2}" destId="{9E92A057-78C2-4756-8366-EB94B7C692B8}" srcOrd="0" destOrd="0" presId="urn:microsoft.com/office/officeart/2005/8/layout/hierarchy3"/>
    <dgm:cxn modelId="{866E15DF-B983-425C-B201-53B2CC947739}" type="presOf" srcId="{FF072E3C-7F48-4B95-A9B8-D2FF5ADBADE4}" destId="{E08F43F7-460D-41CC-AC3D-444BBBEAD612}" srcOrd="0" destOrd="0" presId="urn:microsoft.com/office/officeart/2005/8/layout/hierarchy3"/>
    <dgm:cxn modelId="{4F91BEE6-67D6-41AE-9CB1-9AA6320A1302}" type="presOf" srcId="{52E551FC-25B8-4FDD-90B7-D0AD71F92AFE}" destId="{B66CCFEA-FD9A-411B-A89D-583080B5ECE1}" srcOrd="0" destOrd="0" presId="urn:microsoft.com/office/officeart/2005/8/layout/hierarchy3"/>
    <dgm:cxn modelId="{00D81AF7-3E56-459A-B873-478413176316}" type="presOf" srcId="{AF24B5B5-A30C-4230-8843-99AFED6D5A88}" destId="{D4D4B570-0D54-43DC-BA75-102E58C2092C}" srcOrd="0" destOrd="0" presId="urn:microsoft.com/office/officeart/2005/8/layout/hierarchy3"/>
    <dgm:cxn modelId="{997520F9-8EF5-4093-BA0D-B949B012F272}" srcId="{FF072E3C-7F48-4B95-A9B8-D2FF5ADBADE4}" destId="{CF6B7ECB-E2FF-4134-9514-6E61EAAF4916}" srcOrd="2" destOrd="0" parTransId="{61A22320-DBD8-4978-B7AA-897CB13EE47C}" sibTransId="{51F216CB-DA7B-42C5-BF11-0867B260254C}"/>
    <dgm:cxn modelId="{770E67FA-55B9-414A-B6C3-2B1F0FEC8C93}" type="presOf" srcId="{45DEE8E1-BC6B-4CD8-AF9E-74531CDEAD74}" destId="{EE6DEA09-DE02-4D4E-B758-4CEFE615AE8E}" srcOrd="1" destOrd="0" presId="urn:microsoft.com/office/officeart/2005/8/layout/hierarchy3"/>
    <dgm:cxn modelId="{7FEAE449-BA5E-4612-A8C9-9CF8896C5428}" type="presParOf" srcId="{B66CCFEA-FD9A-411B-A89D-583080B5ECE1}" destId="{387722C3-B11C-4361-A545-FBB09F30E496}" srcOrd="0" destOrd="0" presId="urn:microsoft.com/office/officeart/2005/8/layout/hierarchy3"/>
    <dgm:cxn modelId="{5CE3722E-2965-46F9-B92A-31CC021DBC15}" type="presParOf" srcId="{387722C3-B11C-4361-A545-FBB09F30E496}" destId="{2C1F3AC9-D623-479D-B048-B1E9A16F7220}" srcOrd="0" destOrd="0" presId="urn:microsoft.com/office/officeart/2005/8/layout/hierarchy3"/>
    <dgm:cxn modelId="{2930F90D-C42C-4FC0-83C3-6B49D9E2AF8D}" type="presParOf" srcId="{2C1F3AC9-D623-479D-B048-B1E9A16F7220}" destId="{E08F43F7-460D-41CC-AC3D-444BBBEAD612}" srcOrd="0" destOrd="0" presId="urn:microsoft.com/office/officeart/2005/8/layout/hierarchy3"/>
    <dgm:cxn modelId="{596FCE55-24DF-4D74-B72C-5FD813AFF89F}" type="presParOf" srcId="{2C1F3AC9-D623-479D-B048-B1E9A16F7220}" destId="{24940CC8-54C8-4F20-9C33-CBAA0FAB4DFE}" srcOrd="1" destOrd="0" presId="urn:microsoft.com/office/officeart/2005/8/layout/hierarchy3"/>
    <dgm:cxn modelId="{ACAD1B4F-3A24-4E4B-B6CF-9C0E7E38C4B6}" type="presParOf" srcId="{387722C3-B11C-4361-A545-FBB09F30E496}" destId="{96E38707-1D2F-4EF4-860F-5CCC5211BC44}" srcOrd="1" destOrd="0" presId="urn:microsoft.com/office/officeart/2005/8/layout/hierarchy3"/>
    <dgm:cxn modelId="{186F0657-25A8-4EE4-AEF9-3D73C369E290}" type="presParOf" srcId="{96E38707-1D2F-4EF4-860F-5CCC5211BC44}" destId="{F76E643E-DAEC-4857-ABC6-77CC6B148270}" srcOrd="0" destOrd="0" presId="urn:microsoft.com/office/officeart/2005/8/layout/hierarchy3"/>
    <dgm:cxn modelId="{AA70BE60-9A9C-49D9-B305-9BC439F076BF}" type="presParOf" srcId="{96E38707-1D2F-4EF4-860F-5CCC5211BC44}" destId="{785773CE-A955-495A-8CF0-211478280B7B}" srcOrd="1" destOrd="0" presId="urn:microsoft.com/office/officeart/2005/8/layout/hierarchy3"/>
    <dgm:cxn modelId="{5BA5F71C-4815-4140-B12A-E02603015C15}" type="presParOf" srcId="{96E38707-1D2F-4EF4-860F-5CCC5211BC44}" destId="{52DF02B9-C94D-4908-ABDB-74266BEDA52F}" srcOrd="2" destOrd="0" presId="urn:microsoft.com/office/officeart/2005/8/layout/hierarchy3"/>
    <dgm:cxn modelId="{EE841AD0-EFA2-4547-B13C-2A48D4B5CBDE}" type="presParOf" srcId="{96E38707-1D2F-4EF4-860F-5CCC5211BC44}" destId="{9E450B52-400F-4D27-9080-E1A38DF46593}" srcOrd="3" destOrd="0" presId="urn:microsoft.com/office/officeart/2005/8/layout/hierarchy3"/>
    <dgm:cxn modelId="{7D17CED3-33E0-41CE-8F91-DF14A1F9E76D}" type="presParOf" srcId="{96E38707-1D2F-4EF4-860F-5CCC5211BC44}" destId="{CCD8440A-2743-4820-995D-57AA7B76F696}" srcOrd="4" destOrd="0" presId="urn:microsoft.com/office/officeart/2005/8/layout/hierarchy3"/>
    <dgm:cxn modelId="{E02AD8AC-48EF-4C7D-BF50-0801266E17B4}" type="presParOf" srcId="{96E38707-1D2F-4EF4-860F-5CCC5211BC44}" destId="{9224325B-5D3E-4E9A-8438-721EDFF52C6E}" srcOrd="5" destOrd="0" presId="urn:microsoft.com/office/officeart/2005/8/layout/hierarchy3"/>
    <dgm:cxn modelId="{83079BE6-3F5F-4125-B7CC-B897DDF87E1D}" type="presParOf" srcId="{96E38707-1D2F-4EF4-860F-5CCC5211BC44}" destId="{E4853F34-B5DC-4F02-92B7-9803B5CA4407}" srcOrd="6" destOrd="0" presId="urn:microsoft.com/office/officeart/2005/8/layout/hierarchy3"/>
    <dgm:cxn modelId="{2093D47E-7FEC-4DBA-9A81-D4FD0197D2B9}" type="presParOf" srcId="{96E38707-1D2F-4EF4-860F-5CCC5211BC44}" destId="{E292F542-2669-454F-A779-B4EAD365F93E}" srcOrd="7" destOrd="0" presId="urn:microsoft.com/office/officeart/2005/8/layout/hierarchy3"/>
    <dgm:cxn modelId="{9333717D-2004-4DF5-8522-24FF4F2D87BE}" type="presParOf" srcId="{96E38707-1D2F-4EF4-860F-5CCC5211BC44}" destId="{784D0D3B-A3BC-44F7-AC9D-D4663161E7D8}" srcOrd="8" destOrd="0" presId="urn:microsoft.com/office/officeart/2005/8/layout/hierarchy3"/>
    <dgm:cxn modelId="{A235D723-F744-4E0E-B497-BEC84CAE3896}" type="presParOf" srcId="{96E38707-1D2F-4EF4-860F-5CCC5211BC44}" destId="{276DBB5C-8182-4557-843F-DDE364552772}" srcOrd="9" destOrd="0" presId="urn:microsoft.com/office/officeart/2005/8/layout/hierarchy3"/>
    <dgm:cxn modelId="{D9037473-9CF4-4B84-96EF-E32336BB2C7A}" type="presParOf" srcId="{B66CCFEA-FD9A-411B-A89D-583080B5ECE1}" destId="{9A585266-B98B-458E-A819-88B60084A7EB}" srcOrd="1" destOrd="0" presId="urn:microsoft.com/office/officeart/2005/8/layout/hierarchy3"/>
    <dgm:cxn modelId="{BCA8C901-2459-491A-94A5-2BA755A0EC4B}" type="presParOf" srcId="{9A585266-B98B-458E-A819-88B60084A7EB}" destId="{993ED5D3-33D1-460E-9AEF-0678C7E7C4FE}" srcOrd="0" destOrd="0" presId="urn:microsoft.com/office/officeart/2005/8/layout/hierarchy3"/>
    <dgm:cxn modelId="{AA988421-CB5F-46AA-9CFE-6977FED713F6}" type="presParOf" srcId="{993ED5D3-33D1-460E-9AEF-0678C7E7C4FE}" destId="{F2992AFE-EF53-4CF0-935B-DC6BACF766F3}" srcOrd="0" destOrd="0" presId="urn:microsoft.com/office/officeart/2005/8/layout/hierarchy3"/>
    <dgm:cxn modelId="{3C9957B5-E756-4F0D-B1CF-3E6D1FA1AF82}" type="presParOf" srcId="{993ED5D3-33D1-460E-9AEF-0678C7E7C4FE}" destId="{EE6DEA09-DE02-4D4E-B758-4CEFE615AE8E}" srcOrd="1" destOrd="0" presId="urn:microsoft.com/office/officeart/2005/8/layout/hierarchy3"/>
    <dgm:cxn modelId="{56137336-871A-4F43-B40E-C21B4B4D97EE}" type="presParOf" srcId="{9A585266-B98B-458E-A819-88B60084A7EB}" destId="{CE591274-0119-4ACC-B332-168243AB23C3}" srcOrd="1" destOrd="0" presId="urn:microsoft.com/office/officeart/2005/8/layout/hierarchy3"/>
    <dgm:cxn modelId="{D19805DF-3002-48C5-AC8C-3DFCBB409BFB}" type="presParOf" srcId="{CE591274-0119-4ACC-B332-168243AB23C3}" destId="{9E92A057-78C2-4756-8366-EB94B7C692B8}" srcOrd="0" destOrd="0" presId="urn:microsoft.com/office/officeart/2005/8/layout/hierarchy3"/>
    <dgm:cxn modelId="{34D9FAB1-9E59-4496-B4B4-535A657E475C}" type="presParOf" srcId="{CE591274-0119-4ACC-B332-168243AB23C3}" destId="{E0A2DBB3-7A78-43F3-BEC7-39BEAAC23365}" srcOrd="1" destOrd="0" presId="urn:microsoft.com/office/officeart/2005/8/layout/hierarchy3"/>
    <dgm:cxn modelId="{8247C85D-5E00-44DB-A968-35529FF61CD3}" type="presParOf" srcId="{CE591274-0119-4ACC-B332-168243AB23C3}" destId="{D4D4B570-0D54-43DC-BA75-102E58C2092C}" srcOrd="2" destOrd="0" presId="urn:microsoft.com/office/officeart/2005/8/layout/hierarchy3"/>
    <dgm:cxn modelId="{CC2E6078-2B07-4D4A-B9A3-B8A1A3CC7A38}" type="presParOf" srcId="{CE591274-0119-4ACC-B332-168243AB23C3}" destId="{88916882-AD49-41F7-A6FB-77D8EE84D647}" srcOrd="3" destOrd="0" presId="urn:microsoft.com/office/officeart/2005/8/layout/hierarchy3"/>
    <dgm:cxn modelId="{7668DA99-02EF-43F2-BE56-4E8EA5DD4446}" type="presParOf" srcId="{CE591274-0119-4ACC-B332-168243AB23C3}" destId="{0861A396-BA98-426B-BE80-C6A59F8AAC96}" srcOrd="4" destOrd="0" presId="urn:microsoft.com/office/officeart/2005/8/layout/hierarchy3"/>
    <dgm:cxn modelId="{73E6145B-6067-4C4A-AB13-48E7153126A0}" type="presParOf" srcId="{CE591274-0119-4ACC-B332-168243AB23C3}" destId="{A631EB49-A51B-46DF-A5EF-7D6C81D69E2D}" srcOrd="5" destOrd="0" presId="urn:microsoft.com/office/officeart/2005/8/layout/hierarchy3"/>
    <dgm:cxn modelId="{567F60A9-D2CF-4A5F-A89A-E74C5AAC92DA}" type="presParOf" srcId="{CE591274-0119-4ACC-B332-168243AB23C3}" destId="{58CD789B-2E75-42AF-B9EB-2FC9E2E5363C}" srcOrd="6" destOrd="0" presId="urn:microsoft.com/office/officeart/2005/8/layout/hierarchy3"/>
    <dgm:cxn modelId="{65E73826-3077-40C0-90E0-E3DC2D7D8E64}" type="presParOf" srcId="{CE591274-0119-4ACC-B332-168243AB23C3}" destId="{7911EE72-139F-4CEC-8C15-3917164D262F}" srcOrd="7" destOrd="0" presId="urn:microsoft.com/office/officeart/2005/8/layout/hierarchy3"/>
    <dgm:cxn modelId="{D5B4A688-4181-44BD-9F89-C9F3696C01DF}" type="presParOf" srcId="{CE591274-0119-4ACC-B332-168243AB23C3}" destId="{B86930CE-F4A4-4629-99B6-AEA4A4975F5B}" srcOrd="8" destOrd="0" presId="urn:microsoft.com/office/officeart/2005/8/layout/hierarchy3"/>
    <dgm:cxn modelId="{25331302-E760-4690-8744-CAEEEA3AE434}" type="presParOf" srcId="{CE591274-0119-4ACC-B332-168243AB23C3}" destId="{700BA2D5-DEA3-42C7-B7DA-8378A17C6E1C}" srcOrd="9" destOrd="0" presId="urn:microsoft.com/office/officeart/2005/8/layout/hierarchy3"/>
    <dgm:cxn modelId="{7E49057C-B3D2-4A63-85B0-9B21CDC7D8AB}" type="presParOf" srcId="{CE591274-0119-4ACC-B332-168243AB23C3}" destId="{FA33FDCB-7B02-4B5C-9DDC-7FD22B273E0F}" srcOrd="10" destOrd="0" presId="urn:microsoft.com/office/officeart/2005/8/layout/hierarchy3"/>
    <dgm:cxn modelId="{958C4ED0-15BC-468E-A34B-5C8EC7AC4632}" type="presParOf" srcId="{CE591274-0119-4ACC-B332-168243AB23C3}" destId="{D75A1578-3D40-4F72-B1A7-7EBABBDEC4DB}" srcOrd="11" destOrd="0" presId="urn:microsoft.com/office/officeart/2005/8/layout/hierarchy3"/>
    <dgm:cxn modelId="{EA127705-3152-4C7E-90D5-234A2501F6F8}" type="presParOf" srcId="{CE591274-0119-4ACC-B332-168243AB23C3}" destId="{9CC18B4F-F467-4A6C-8E7F-A5CD27F1C86F}" srcOrd="12" destOrd="0" presId="urn:microsoft.com/office/officeart/2005/8/layout/hierarchy3"/>
    <dgm:cxn modelId="{45DAF36A-9D43-4673-97EC-185C317E1F35}" type="presParOf" srcId="{CE591274-0119-4ACC-B332-168243AB23C3}" destId="{704CAEEA-487F-4032-9F46-0A86FA46F03C}" srcOrd="13" destOrd="0" presId="urn:microsoft.com/office/officeart/2005/8/layout/hierarchy3"/>
    <dgm:cxn modelId="{DE6C2DDE-4F19-4F80-A92E-2D20B52420D8}" type="presParOf" srcId="{CE591274-0119-4ACC-B332-168243AB23C3}" destId="{F1CDA43D-89B2-471C-9DC1-522662595E51}" srcOrd="14" destOrd="0" presId="urn:microsoft.com/office/officeart/2005/8/layout/hierarchy3"/>
    <dgm:cxn modelId="{9584EE87-A003-4B95-9A22-A2E5927AB132}" type="presParOf" srcId="{CE591274-0119-4ACC-B332-168243AB23C3}" destId="{F0699CF5-F0B4-48AA-A1D6-30005CEB4D20}" srcOrd="15"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87B65461-CD5D-46D1-8EC0-ED855F8F7918}" type="doc">
      <dgm:prSet loTypeId="urn:microsoft.com/office/officeart/2005/8/layout/list1" loCatId="list" qsTypeId="urn:microsoft.com/office/officeart/2005/8/quickstyle/simple5" qsCatId="simple" csTypeId="urn:microsoft.com/office/officeart/2005/8/colors/accent1_2" csCatId="accent1" phldr="1"/>
      <dgm:spPr/>
      <dgm:t>
        <a:bodyPr/>
        <a:lstStyle/>
        <a:p>
          <a:endParaRPr lang="en-US"/>
        </a:p>
      </dgm:t>
    </dgm:pt>
    <dgm:pt modelId="{0AFAE5A8-900D-4CCC-B189-69BE8B9D85C6}">
      <dgm:prSet phldrT="[Text]" custT="1"/>
      <dgm:spPr>
        <a:solidFill>
          <a:srgbClr val="C00000"/>
        </a:solidFill>
        <a:ln>
          <a:solidFill>
            <a:srgbClr val="C00000"/>
          </a:solidFill>
        </a:ln>
      </dgm:spPr>
      <dgm:t>
        <a:bodyPr/>
        <a:lstStyle/>
        <a:p>
          <a:r>
            <a:rPr lang="en-US" sz="1400"/>
            <a:t>Republicans (81%)</a:t>
          </a:r>
          <a:endParaRPr lang="en-US" sz="1400" dirty="0"/>
        </a:p>
      </dgm:t>
    </dgm:pt>
    <dgm:pt modelId="{A8981679-5A9F-4D6D-9AF8-11C316FC96B2}" type="parTrans" cxnId="{CF88E0FB-EA12-40E6-9EA6-3EE45082962E}">
      <dgm:prSet/>
      <dgm:spPr/>
      <dgm:t>
        <a:bodyPr/>
        <a:lstStyle/>
        <a:p>
          <a:endParaRPr lang="en-US" sz="1400"/>
        </a:p>
      </dgm:t>
    </dgm:pt>
    <dgm:pt modelId="{782AF274-4A6E-410E-828B-E9D9D1443C2E}" type="sibTrans" cxnId="{CF88E0FB-EA12-40E6-9EA6-3EE45082962E}">
      <dgm:prSet/>
      <dgm:spPr/>
      <dgm:t>
        <a:bodyPr/>
        <a:lstStyle/>
        <a:p>
          <a:endParaRPr lang="en-US" sz="1400"/>
        </a:p>
      </dgm:t>
    </dgm:pt>
    <dgm:pt modelId="{224EF7F6-2191-4FEC-876C-DA3AC59F9582}">
      <dgm:prSet phldrT="[Text]" custT="1"/>
      <dgm:spPr>
        <a:solidFill>
          <a:srgbClr val="C00000"/>
        </a:solidFill>
        <a:ln>
          <a:solidFill>
            <a:srgbClr val="C00000"/>
          </a:solidFill>
        </a:ln>
      </dgm:spPr>
      <dgm:t>
        <a:bodyPr/>
        <a:lstStyle/>
        <a:p>
          <a:r>
            <a:rPr lang="en-US" sz="1400" dirty="0"/>
            <a:t>Conservatives (67%)</a:t>
          </a:r>
        </a:p>
      </dgm:t>
    </dgm:pt>
    <dgm:pt modelId="{9CE75033-9441-46F5-87A9-9134986D3D1B}" type="parTrans" cxnId="{168D93D8-2C2E-4647-B3F3-FFD1AEEF4694}">
      <dgm:prSet/>
      <dgm:spPr/>
      <dgm:t>
        <a:bodyPr/>
        <a:lstStyle/>
        <a:p>
          <a:endParaRPr lang="en-US" sz="1400"/>
        </a:p>
      </dgm:t>
    </dgm:pt>
    <dgm:pt modelId="{DB59FB6F-1D64-4A19-838A-8B8EAF53101B}" type="sibTrans" cxnId="{168D93D8-2C2E-4647-B3F3-FFD1AEEF4694}">
      <dgm:prSet/>
      <dgm:spPr/>
      <dgm:t>
        <a:bodyPr/>
        <a:lstStyle/>
        <a:p>
          <a:endParaRPr lang="en-US" sz="1400"/>
        </a:p>
      </dgm:t>
    </dgm:pt>
    <dgm:pt modelId="{BA61406D-3897-4613-A9F7-31158B796727}">
      <dgm:prSet phldrT="[Text]" custT="1"/>
      <dgm:spPr>
        <a:solidFill>
          <a:srgbClr val="C00000"/>
        </a:solidFill>
        <a:ln>
          <a:solidFill>
            <a:srgbClr val="C00000"/>
          </a:solidFill>
        </a:ln>
      </dgm:spPr>
      <dgm:t>
        <a:bodyPr/>
        <a:lstStyle/>
        <a:p>
          <a:r>
            <a:rPr lang="en-US" sz="1400" dirty="0"/>
            <a:t>Conservative independents (60%)</a:t>
          </a:r>
        </a:p>
      </dgm:t>
    </dgm:pt>
    <dgm:pt modelId="{829B08B7-67DE-4540-BB2F-964BA09C15C4}" type="parTrans" cxnId="{012EE598-78C1-4B96-833C-2CA87780A460}">
      <dgm:prSet/>
      <dgm:spPr/>
      <dgm:t>
        <a:bodyPr/>
        <a:lstStyle/>
        <a:p>
          <a:endParaRPr lang="en-US" sz="1400"/>
        </a:p>
      </dgm:t>
    </dgm:pt>
    <dgm:pt modelId="{B72D1B80-7D6D-4513-A107-AE8B2D25210C}" type="sibTrans" cxnId="{012EE598-78C1-4B96-833C-2CA87780A460}">
      <dgm:prSet/>
      <dgm:spPr/>
      <dgm:t>
        <a:bodyPr/>
        <a:lstStyle/>
        <a:p>
          <a:endParaRPr lang="en-US" sz="1400"/>
        </a:p>
      </dgm:t>
    </dgm:pt>
    <dgm:pt modelId="{7371C27F-72D3-4267-92BA-439A9DB384D7}">
      <dgm:prSet phldrT="[Text]" custT="1"/>
      <dgm:spPr>
        <a:solidFill>
          <a:srgbClr val="C00000"/>
        </a:solidFill>
        <a:ln>
          <a:solidFill>
            <a:srgbClr val="C00000"/>
          </a:solidFill>
        </a:ln>
      </dgm:spPr>
      <dgm:t>
        <a:bodyPr/>
        <a:lstStyle/>
        <a:p>
          <a:r>
            <a:rPr lang="en-US" sz="1400" dirty="0"/>
            <a:t>Fathers (50%)</a:t>
          </a:r>
        </a:p>
      </dgm:t>
    </dgm:pt>
    <dgm:pt modelId="{6286B6CC-83F4-49BE-9361-3A1603B040BD}" type="parTrans" cxnId="{CD53B2BD-D5D1-4A58-84C9-A9B1BF661426}">
      <dgm:prSet/>
      <dgm:spPr/>
      <dgm:t>
        <a:bodyPr/>
        <a:lstStyle/>
        <a:p>
          <a:endParaRPr lang="en-US" sz="1400"/>
        </a:p>
      </dgm:t>
    </dgm:pt>
    <dgm:pt modelId="{15BE5246-B231-4FA4-A5BF-E7A06CDB1087}" type="sibTrans" cxnId="{CD53B2BD-D5D1-4A58-84C9-A9B1BF661426}">
      <dgm:prSet/>
      <dgm:spPr/>
      <dgm:t>
        <a:bodyPr/>
        <a:lstStyle/>
        <a:p>
          <a:endParaRPr lang="en-US" sz="1400"/>
        </a:p>
      </dgm:t>
    </dgm:pt>
    <dgm:pt modelId="{D04BAC40-0049-481E-B570-EA82E7637066}">
      <dgm:prSet phldrT="[Text]" custT="1"/>
      <dgm:spPr>
        <a:solidFill>
          <a:srgbClr val="C00000"/>
        </a:solidFill>
        <a:ln>
          <a:solidFill>
            <a:srgbClr val="C00000"/>
          </a:solidFill>
        </a:ln>
      </dgm:spPr>
      <dgm:t>
        <a:bodyPr/>
        <a:lstStyle/>
        <a:p>
          <a:r>
            <a:rPr lang="en-US" sz="1400" dirty="0"/>
            <a:t>Montana (50%)</a:t>
          </a:r>
        </a:p>
      </dgm:t>
    </dgm:pt>
    <dgm:pt modelId="{7AECDCDF-6529-401F-992C-82409E988BEB}" type="parTrans" cxnId="{B35ABC49-A121-4946-88F2-8D15A6D91562}">
      <dgm:prSet/>
      <dgm:spPr/>
      <dgm:t>
        <a:bodyPr/>
        <a:lstStyle/>
        <a:p>
          <a:endParaRPr lang="en-US" sz="1400"/>
        </a:p>
      </dgm:t>
    </dgm:pt>
    <dgm:pt modelId="{428FA26B-18AA-46BE-B50C-0780FC0BB71C}" type="sibTrans" cxnId="{B35ABC49-A121-4946-88F2-8D15A6D91562}">
      <dgm:prSet/>
      <dgm:spPr/>
      <dgm:t>
        <a:bodyPr/>
        <a:lstStyle/>
        <a:p>
          <a:endParaRPr lang="en-US" sz="1400"/>
        </a:p>
      </dgm:t>
    </dgm:pt>
    <dgm:pt modelId="{8AC6FA6D-5A7E-4522-BD3B-4AAC1D261118}">
      <dgm:prSet phldrT="[Text]" custT="1"/>
      <dgm:spPr>
        <a:solidFill>
          <a:srgbClr val="C00000"/>
        </a:solidFill>
        <a:ln>
          <a:solidFill>
            <a:srgbClr val="C00000"/>
          </a:solidFill>
        </a:ln>
      </dgm:spPr>
      <dgm:t>
        <a:bodyPr/>
        <a:lstStyle/>
        <a:p>
          <a:r>
            <a:rPr lang="en-US" sz="1400" dirty="0"/>
            <a:t>No health insurance (49%)</a:t>
          </a:r>
        </a:p>
      </dgm:t>
    </dgm:pt>
    <dgm:pt modelId="{E5E1E809-2B4A-401A-BB57-F7CA32EEE379}" type="parTrans" cxnId="{F757334D-36E5-4CE6-B1A3-CB52BFDC85A4}">
      <dgm:prSet/>
      <dgm:spPr/>
      <dgm:t>
        <a:bodyPr/>
        <a:lstStyle/>
        <a:p>
          <a:endParaRPr lang="en-US"/>
        </a:p>
      </dgm:t>
    </dgm:pt>
    <dgm:pt modelId="{6FB6379B-797B-478C-9A98-987E96E0B0D9}" type="sibTrans" cxnId="{F757334D-36E5-4CE6-B1A3-CB52BFDC85A4}">
      <dgm:prSet/>
      <dgm:spPr/>
      <dgm:t>
        <a:bodyPr/>
        <a:lstStyle/>
        <a:p>
          <a:endParaRPr lang="en-US"/>
        </a:p>
      </dgm:t>
    </dgm:pt>
    <dgm:pt modelId="{79BCD059-F396-4878-8C07-6B364C9ED72B}">
      <dgm:prSet phldrT="[Text]" custT="1"/>
      <dgm:spPr>
        <a:solidFill>
          <a:srgbClr val="C00000"/>
        </a:solidFill>
        <a:ln>
          <a:solidFill>
            <a:srgbClr val="C00000"/>
          </a:solidFill>
        </a:ln>
      </dgm:spPr>
      <dgm:t>
        <a:bodyPr/>
        <a:lstStyle/>
        <a:p>
          <a:r>
            <a:rPr lang="en-US" sz="1400" dirty="0"/>
            <a:t>White / No college (48%)</a:t>
          </a:r>
        </a:p>
      </dgm:t>
    </dgm:pt>
    <dgm:pt modelId="{91BD6FCC-5C26-413A-9677-8C65288188EE}" type="parTrans" cxnId="{B5C210B5-1A3F-4B69-B2CC-CE8DCAC322BF}">
      <dgm:prSet/>
      <dgm:spPr/>
      <dgm:t>
        <a:bodyPr/>
        <a:lstStyle/>
        <a:p>
          <a:endParaRPr lang="en-US"/>
        </a:p>
      </dgm:t>
    </dgm:pt>
    <dgm:pt modelId="{ACE52B9D-77EC-4B6D-B645-F5F1F0608D78}" type="sibTrans" cxnId="{B5C210B5-1A3F-4B69-B2CC-CE8DCAC322BF}">
      <dgm:prSet/>
      <dgm:spPr/>
      <dgm:t>
        <a:bodyPr/>
        <a:lstStyle/>
        <a:p>
          <a:endParaRPr lang="en-US"/>
        </a:p>
      </dgm:t>
    </dgm:pt>
    <dgm:pt modelId="{C3228519-CE28-46A4-A75C-A66D34CC637F}" type="pres">
      <dgm:prSet presAssocID="{87B65461-CD5D-46D1-8EC0-ED855F8F7918}" presName="linear" presStyleCnt="0">
        <dgm:presLayoutVars>
          <dgm:dir/>
          <dgm:animLvl val="lvl"/>
          <dgm:resizeHandles val="exact"/>
        </dgm:presLayoutVars>
      </dgm:prSet>
      <dgm:spPr/>
    </dgm:pt>
    <dgm:pt modelId="{891447FE-7A80-4225-A1C7-723ADDB1168C}" type="pres">
      <dgm:prSet presAssocID="{0AFAE5A8-900D-4CCC-B189-69BE8B9D85C6}" presName="parentLin" presStyleCnt="0"/>
      <dgm:spPr/>
    </dgm:pt>
    <dgm:pt modelId="{8CE6F1F8-B915-47D6-B81F-05D4AB0FDF1E}" type="pres">
      <dgm:prSet presAssocID="{0AFAE5A8-900D-4CCC-B189-69BE8B9D85C6}" presName="parentLeftMargin" presStyleLbl="node1" presStyleIdx="0" presStyleCnt="7"/>
      <dgm:spPr/>
    </dgm:pt>
    <dgm:pt modelId="{E8E08B81-4A30-4A05-8B95-22E98155CE84}" type="pres">
      <dgm:prSet presAssocID="{0AFAE5A8-900D-4CCC-B189-69BE8B9D85C6}" presName="parentText" presStyleLbl="node1" presStyleIdx="0" presStyleCnt="7" custScaleX="122733">
        <dgm:presLayoutVars>
          <dgm:chMax val="0"/>
          <dgm:bulletEnabled val="1"/>
        </dgm:presLayoutVars>
      </dgm:prSet>
      <dgm:spPr/>
    </dgm:pt>
    <dgm:pt modelId="{69BEB45F-6D0C-4440-A95A-FC9FE12CBEBE}" type="pres">
      <dgm:prSet presAssocID="{0AFAE5A8-900D-4CCC-B189-69BE8B9D85C6}" presName="negativeSpace" presStyleCnt="0"/>
      <dgm:spPr/>
    </dgm:pt>
    <dgm:pt modelId="{AD783A60-2259-4A08-AC3E-78B38F3A9864}" type="pres">
      <dgm:prSet presAssocID="{0AFAE5A8-900D-4CCC-B189-69BE8B9D85C6}" presName="childText" presStyleLbl="conFgAcc1" presStyleIdx="0" presStyleCnt="7">
        <dgm:presLayoutVars>
          <dgm:bulletEnabled val="1"/>
        </dgm:presLayoutVars>
      </dgm:prSet>
      <dgm:spPr>
        <a:solidFill>
          <a:srgbClr val="FF9797">
            <a:alpha val="90000"/>
          </a:srgbClr>
        </a:solidFill>
        <a:ln>
          <a:solidFill>
            <a:srgbClr val="C00000"/>
          </a:solidFill>
        </a:ln>
      </dgm:spPr>
    </dgm:pt>
    <dgm:pt modelId="{12BD33D1-7691-453B-9A50-83D6A32E86B2}" type="pres">
      <dgm:prSet presAssocID="{782AF274-4A6E-410E-828B-E9D9D1443C2E}" presName="spaceBetweenRectangles" presStyleCnt="0"/>
      <dgm:spPr/>
    </dgm:pt>
    <dgm:pt modelId="{A723CC2A-9478-4213-973B-9CB8B125CB87}" type="pres">
      <dgm:prSet presAssocID="{224EF7F6-2191-4FEC-876C-DA3AC59F9582}" presName="parentLin" presStyleCnt="0"/>
      <dgm:spPr/>
    </dgm:pt>
    <dgm:pt modelId="{6F35A809-CA81-413C-93F1-D7FACFA3AA76}" type="pres">
      <dgm:prSet presAssocID="{224EF7F6-2191-4FEC-876C-DA3AC59F9582}" presName="parentLeftMargin" presStyleLbl="node1" presStyleIdx="0" presStyleCnt="7"/>
      <dgm:spPr/>
    </dgm:pt>
    <dgm:pt modelId="{1F6D4E68-68D6-4932-B41C-BB127B705D91}" type="pres">
      <dgm:prSet presAssocID="{224EF7F6-2191-4FEC-876C-DA3AC59F9582}" presName="parentText" presStyleLbl="node1" presStyleIdx="1" presStyleCnt="7" custScaleX="122733">
        <dgm:presLayoutVars>
          <dgm:chMax val="0"/>
          <dgm:bulletEnabled val="1"/>
        </dgm:presLayoutVars>
      </dgm:prSet>
      <dgm:spPr/>
    </dgm:pt>
    <dgm:pt modelId="{3A668ABF-9099-4148-88D9-77E0F0BDA909}" type="pres">
      <dgm:prSet presAssocID="{224EF7F6-2191-4FEC-876C-DA3AC59F9582}" presName="negativeSpace" presStyleCnt="0"/>
      <dgm:spPr/>
    </dgm:pt>
    <dgm:pt modelId="{C870363F-1FAF-4EDD-8CE8-7B68C8DFE2DC}" type="pres">
      <dgm:prSet presAssocID="{224EF7F6-2191-4FEC-876C-DA3AC59F9582}" presName="childText" presStyleLbl="conFgAcc1" presStyleIdx="1" presStyleCnt="7" custLinFactNeighborY="44796">
        <dgm:presLayoutVars>
          <dgm:bulletEnabled val="1"/>
        </dgm:presLayoutVars>
      </dgm:prSet>
      <dgm:spPr>
        <a:solidFill>
          <a:srgbClr val="FF9797">
            <a:alpha val="90000"/>
          </a:srgbClr>
        </a:solidFill>
        <a:ln>
          <a:solidFill>
            <a:srgbClr val="C00000"/>
          </a:solidFill>
        </a:ln>
      </dgm:spPr>
    </dgm:pt>
    <dgm:pt modelId="{C3369666-95A1-412C-A4F4-CD7FF401858D}" type="pres">
      <dgm:prSet presAssocID="{DB59FB6F-1D64-4A19-838A-8B8EAF53101B}" presName="spaceBetweenRectangles" presStyleCnt="0"/>
      <dgm:spPr/>
    </dgm:pt>
    <dgm:pt modelId="{E3A8D8B7-A97A-4029-8054-8F6EA888DB02}" type="pres">
      <dgm:prSet presAssocID="{BA61406D-3897-4613-A9F7-31158B796727}" presName="parentLin" presStyleCnt="0"/>
      <dgm:spPr/>
    </dgm:pt>
    <dgm:pt modelId="{C7B53A1A-B0D8-45AC-AC2F-5D2B65EE875B}" type="pres">
      <dgm:prSet presAssocID="{BA61406D-3897-4613-A9F7-31158B796727}" presName="parentLeftMargin" presStyleLbl="node1" presStyleIdx="1" presStyleCnt="7"/>
      <dgm:spPr/>
    </dgm:pt>
    <dgm:pt modelId="{325E91EE-C999-4E37-82BD-D0F5B4CF6FE9}" type="pres">
      <dgm:prSet presAssocID="{BA61406D-3897-4613-A9F7-31158B796727}" presName="parentText" presStyleLbl="node1" presStyleIdx="2" presStyleCnt="7" custScaleX="122733">
        <dgm:presLayoutVars>
          <dgm:chMax val="0"/>
          <dgm:bulletEnabled val="1"/>
        </dgm:presLayoutVars>
      </dgm:prSet>
      <dgm:spPr/>
    </dgm:pt>
    <dgm:pt modelId="{CD94E2C2-8FCF-44DD-9301-0BF32DD740C8}" type="pres">
      <dgm:prSet presAssocID="{BA61406D-3897-4613-A9F7-31158B796727}" presName="negativeSpace" presStyleCnt="0"/>
      <dgm:spPr/>
    </dgm:pt>
    <dgm:pt modelId="{BA9F5A8C-700D-45DF-8645-5518D5E1B146}" type="pres">
      <dgm:prSet presAssocID="{BA61406D-3897-4613-A9F7-31158B796727}" presName="childText" presStyleLbl="conFgAcc1" presStyleIdx="2" presStyleCnt="7">
        <dgm:presLayoutVars>
          <dgm:bulletEnabled val="1"/>
        </dgm:presLayoutVars>
      </dgm:prSet>
      <dgm:spPr>
        <a:solidFill>
          <a:srgbClr val="FF9797">
            <a:alpha val="90000"/>
          </a:srgbClr>
        </a:solidFill>
        <a:ln>
          <a:solidFill>
            <a:srgbClr val="C00000"/>
          </a:solidFill>
        </a:ln>
      </dgm:spPr>
    </dgm:pt>
    <dgm:pt modelId="{FA91F606-EAA1-4D1B-B0C6-2847E5723F06}" type="pres">
      <dgm:prSet presAssocID="{B72D1B80-7D6D-4513-A107-AE8B2D25210C}" presName="spaceBetweenRectangles" presStyleCnt="0"/>
      <dgm:spPr/>
    </dgm:pt>
    <dgm:pt modelId="{67B47226-7515-4372-A39A-8CF06BCDFA3B}" type="pres">
      <dgm:prSet presAssocID="{7371C27F-72D3-4267-92BA-439A9DB384D7}" presName="parentLin" presStyleCnt="0"/>
      <dgm:spPr/>
    </dgm:pt>
    <dgm:pt modelId="{F8999D6C-0948-486A-BDCC-BA9C24C16816}" type="pres">
      <dgm:prSet presAssocID="{7371C27F-72D3-4267-92BA-439A9DB384D7}" presName="parentLeftMargin" presStyleLbl="node1" presStyleIdx="2" presStyleCnt="7"/>
      <dgm:spPr/>
    </dgm:pt>
    <dgm:pt modelId="{73CE41A9-F5A3-4674-8010-2C76C37698A7}" type="pres">
      <dgm:prSet presAssocID="{7371C27F-72D3-4267-92BA-439A9DB384D7}" presName="parentText" presStyleLbl="node1" presStyleIdx="3" presStyleCnt="7" custScaleX="122733">
        <dgm:presLayoutVars>
          <dgm:chMax val="0"/>
          <dgm:bulletEnabled val="1"/>
        </dgm:presLayoutVars>
      </dgm:prSet>
      <dgm:spPr/>
    </dgm:pt>
    <dgm:pt modelId="{0010FF28-34A6-4E8E-A9B1-EB1F5DDB4D7D}" type="pres">
      <dgm:prSet presAssocID="{7371C27F-72D3-4267-92BA-439A9DB384D7}" presName="negativeSpace" presStyleCnt="0"/>
      <dgm:spPr/>
    </dgm:pt>
    <dgm:pt modelId="{B5108353-49ED-48FE-AE94-7A80654B341D}" type="pres">
      <dgm:prSet presAssocID="{7371C27F-72D3-4267-92BA-439A9DB384D7}" presName="childText" presStyleLbl="conFgAcc1" presStyleIdx="3" presStyleCnt="7">
        <dgm:presLayoutVars>
          <dgm:bulletEnabled val="1"/>
        </dgm:presLayoutVars>
      </dgm:prSet>
      <dgm:spPr>
        <a:solidFill>
          <a:srgbClr val="FF9797">
            <a:alpha val="90000"/>
          </a:srgbClr>
        </a:solidFill>
        <a:ln>
          <a:solidFill>
            <a:srgbClr val="C00000"/>
          </a:solidFill>
        </a:ln>
      </dgm:spPr>
    </dgm:pt>
    <dgm:pt modelId="{184DA593-0A49-47FC-9705-E0DF5D810736}" type="pres">
      <dgm:prSet presAssocID="{15BE5246-B231-4FA4-A5BF-E7A06CDB1087}" presName="spaceBetweenRectangles" presStyleCnt="0"/>
      <dgm:spPr/>
    </dgm:pt>
    <dgm:pt modelId="{1F0342D4-0001-49B3-9CF7-76D0081A9319}" type="pres">
      <dgm:prSet presAssocID="{D04BAC40-0049-481E-B570-EA82E7637066}" presName="parentLin" presStyleCnt="0"/>
      <dgm:spPr/>
    </dgm:pt>
    <dgm:pt modelId="{01C2FF10-8A0B-428F-AAD2-937B22B649D2}" type="pres">
      <dgm:prSet presAssocID="{D04BAC40-0049-481E-B570-EA82E7637066}" presName="parentLeftMargin" presStyleLbl="node1" presStyleIdx="3" presStyleCnt="7"/>
      <dgm:spPr/>
    </dgm:pt>
    <dgm:pt modelId="{8C1391BD-28C0-4220-85A1-4023ACC20443}" type="pres">
      <dgm:prSet presAssocID="{D04BAC40-0049-481E-B570-EA82E7637066}" presName="parentText" presStyleLbl="node1" presStyleIdx="4" presStyleCnt="7" custScaleX="123224">
        <dgm:presLayoutVars>
          <dgm:chMax val="0"/>
          <dgm:bulletEnabled val="1"/>
        </dgm:presLayoutVars>
      </dgm:prSet>
      <dgm:spPr/>
    </dgm:pt>
    <dgm:pt modelId="{285E90EF-3D97-4ECA-8927-32D38F544AA0}" type="pres">
      <dgm:prSet presAssocID="{D04BAC40-0049-481E-B570-EA82E7637066}" presName="negativeSpace" presStyleCnt="0"/>
      <dgm:spPr/>
    </dgm:pt>
    <dgm:pt modelId="{A35051BB-1B43-4C79-9B92-EF9939EF54F1}" type="pres">
      <dgm:prSet presAssocID="{D04BAC40-0049-481E-B570-EA82E7637066}" presName="childText" presStyleLbl="conFgAcc1" presStyleIdx="4" presStyleCnt="7">
        <dgm:presLayoutVars>
          <dgm:bulletEnabled val="1"/>
        </dgm:presLayoutVars>
      </dgm:prSet>
      <dgm:spPr>
        <a:solidFill>
          <a:srgbClr val="FF9797">
            <a:alpha val="90000"/>
          </a:srgbClr>
        </a:solidFill>
        <a:ln>
          <a:solidFill>
            <a:srgbClr val="C00000"/>
          </a:solidFill>
        </a:ln>
      </dgm:spPr>
    </dgm:pt>
    <dgm:pt modelId="{67B35017-B689-41B8-87A6-794D816CD956}" type="pres">
      <dgm:prSet presAssocID="{428FA26B-18AA-46BE-B50C-0780FC0BB71C}" presName="spaceBetweenRectangles" presStyleCnt="0"/>
      <dgm:spPr/>
    </dgm:pt>
    <dgm:pt modelId="{A40CEFDE-36E9-4C8B-B785-8C870EE332DB}" type="pres">
      <dgm:prSet presAssocID="{8AC6FA6D-5A7E-4522-BD3B-4AAC1D261118}" presName="parentLin" presStyleCnt="0"/>
      <dgm:spPr/>
    </dgm:pt>
    <dgm:pt modelId="{76E602A3-C707-455F-8010-148884A389B7}" type="pres">
      <dgm:prSet presAssocID="{8AC6FA6D-5A7E-4522-BD3B-4AAC1D261118}" presName="parentLeftMargin" presStyleLbl="node1" presStyleIdx="4" presStyleCnt="7"/>
      <dgm:spPr/>
    </dgm:pt>
    <dgm:pt modelId="{9C32CF5D-3996-43CE-891E-B1AE4614B771}" type="pres">
      <dgm:prSet presAssocID="{8AC6FA6D-5A7E-4522-BD3B-4AAC1D261118}" presName="parentText" presStyleLbl="node1" presStyleIdx="5" presStyleCnt="7" custScaleX="123370">
        <dgm:presLayoutVars>
          <dgm:chMax val="0"/>
          <dgm:bulletEnabled val="1"/>
        </dgm:presLayoutVars>
      </dgm:prSet>
      <dgm:spPr/>
    </dgm:pt>
    <dgm:pt modelId="{F3024161-70F0-44A2-A092-D04A72ACE8A2}" type="pres">
      <dgm:prSet presAssocID="{8AC6FA6D-5A7E-4522-BD3B-4AAC1D261118}" presName="negativeSpace" presStyleCnt="0"/>
      <dgm:spPr/>
    </dgm:pt>
    <dgm:pt modelId="{03BE659A-927C-4BD7-A861-C2850BA40033}" type="pres">
      <dgm:prSet presAssocID="{8AC6FA6D-5A7E-4522-BD3B-4AAC1D261118}" presName="childText" presStyleLbl="conFgAcc1" presStyleIdx="5" presStyleCnt="7">
        <dgm:presLayoutVars>
          <dgm:bulletEnabled val="1"/>
        </dgm:presLayoutVars>
      </dgm:prSet>
      <dgm:spPr>
        <a:solidFill>
          <a:srgbClr val="F19393"/>
        </a:solidFill>
        <a:ln>
          <a:solidFill>
            <a:srgbClr val="C00000"/>
          </a:solidFill>
        </a:ln>
      </dgm:spPr>
    </dgm:pt>
    <dgm:pt modelId="{65C13BA2-E468-4C3A-A9E2-0C57669BEDFA}" type="pres">
      <dgm:prSet presAssocID="{6FB6379B-797B-478C-9A98-987E96E0B0D9}" presName="spaceBetweenRectangles" presStyleCnt="0"/>
      <dgm:spPr/>
    </dgm:pt>
    <dgm:pt modelId="{62F18FF0-26F7-436B-ABBF-4FDE10B5298B}" type="pres">
      <dgm:prSet presAssocID="{79BCD059-F396-4878-8C07-6B364C9ED72B}" presName="parentLin" presStyleCnt="0"/>
      <dgm:spPr/>
    </dgm:pt>
    <dgm:pt modelId="{CA393F00-88DA-4502-8C58-2098773FD99E}" type="pres">
      <dgm:prSet presAssocID="{79BCD059-F396-4878-8C07-6B364C9ED72B}" presName="parentLeftMargin" presStyleLbl="node1" presStyleIdx="5" presStyleCnt="7"/>
      <dgm:spPr/>
    </dgm:pt>
    <dgm:pt modelId="{590C0FA9-5A23-4ED8-A035-ACF886AB1A2E}" type="pres">
      <dgm:prSet presAssocID="{79BCD059-F396-4878-8C07-6B364C9ED72B}" presName="parentText" presStyleLbl="node1" presStyleIdx="6" presStyleCnt="7" custScaleX="123370">
        <dgm:presLayoutVars>
          <dgm:chMax val="0"/>
          <dgm:bulletEnabled val="1"/>
        </dgm:presLayoutVars>
      </dgm:prSet>
      <dgm:spPr/>
    </dgm:pt>
    <dgm:pt modelId="{8D26A1A2-73EC-4FC3-9DC9-0E7AB89FB9FE}" type="pres">
      <dgm:prSet presAssocID="{79BCD059-F396-4878-8C07-6B364C9ED72B}" presName="negativeSpace" presStyleCnt="0"/>
      <dgm:spPr/>
    </dgm:pt>
    <dgm:pt modelId="{A460FF0F-EC46-45B3-8F26-1B26C8B13B7A}" type="pres">
      <dgm:prSet presAssocID="{79BCD059-F396-4878-8C07-6B364C9ED72B}" presName="childText" presStyleLbl="conFgAcc1" presStyleIdx="6" presStyleCnt="7">
        <dgm:presLayoutVars>
          <dgm:bulletEnabled val="1"/>
        </dgm:presLayoutVars>
      </dgm:prSet>
      <dgm:spPr>
        <a:solidFill>
          <a:srgbClr val="F19393"/>
        </a:solidFill>
        <a:ln>
          <a:solidFill>
            <a:srgbClr val="C00000"/>
          </a:solidFill>
        </a:ln>
      </dgm:spPr>
    </dgm:pt>
  </dgm:ptLst>
  <dgm:cxnLst>
    <dgm:cxn modelId="{C6BB7F26-37CD-4312-80D0-59763C596CDB}" type="presOf" srcId="{D04BAC40-0049-481E-B570-EA82E7637066}" destId="{8C1391BD-28C0-4220-85A1-4023ACC20443}" srcOrd="1" destOrd="0" presId="urn:microsoft.com/office/officeart/2005/8/layout/list1"/>
    <dgm:cxn modelId="{B1D97B30-A81A-481D-B129-84E0D6843BB3}" type="presOf" srcId="{8AC6FA6D-5A7E-4522-BD3B-4AAC1D261118}" destId="{9C32CF5D-3996-43CE-891E-B1AE4614B771}" srcOrd="1" destOrd="0" presId="urn:microsoft.com/office/officeart/2005/8/layout/list1"/>
    <dgm:cxn modelId="{BE7AB730-E2AB-4839-A8CC-84B9E0F00A3B}" type="presOf" srcId="{BA61406D-3897-4613-A9F7-31158B796727}" destId="{325E91EE-C999-4E37-82BD-D0F5B4CF6FE9}" srcOrd="1" destOrd="0" presId="urn:microsoft.com/office/officeart/2005/8/layout/list1"/>
    <dgm:cxn modelId="{B49AFC60-FB56-454E-929B-B3FEE3D782B0}" type="presOf" srcId="{D04BAC40-0049-481E-B570-EA82E7637066}" destId="{01C2FF10-8A0B-428F-AAD2-937B22B649D2}" srcOrd="0" destOrd="0" presId="urn:microsoft.com/office/officeart/2005/8/layout/list1"/>
    <dgm:cxn modelId="{69013244-2F04-4752-AD0F-6CF79C4FA9B7}" type="presOf" srcId="{79BCD059-F396-4878-8C07-6B364C9ED72B}" destId="{590C0FA9-5A23-4ED8-A035-ACF886AB1A2E}" srcOrd="1" destOrd="0" presId="urn:microsoft.com/office/officeart/2005/8/layout/list1"/>
    <dgm:cxn modelId="{166F4948-CA33-4217-B487-2C74F3AB7CD2}" type="presOf" srcId="{7371C27F-72D3-4267-92BA-439A9DB384D7}" destId="{73CE41A9-F5A3-4674-8010-2C76C37698A7}" srcOrd="1" destOrd="0" presId="urn:microsoft.com/office/officeart/2005/8/layout/list1"/>
    <dgm:cxn modelId="{B35ABC49-A121-4946-88F2-8D15A6D91562}" srcId="{87B65461-CD5D-46D1-8EC0-ED855F8F7918}" destId="{D04BAC40-0049-481E-B570-EA82E7637066}" srcOrd="4" destOrd="0" parTransId="{7AECDCDF-6529-401F-992C-82409E988BEB}" sibTransId="{428FA26B-18AA-46BE-B50C-0780FC0BB71C}"/>
    <dgm:cxn modelId="{F757334D-36E5-4CE6-B1A3-CB52BFDC85A4}" srcId="{87B65461-CD5D-46D1-8EC0-ED855F8F7918}" destId="{8AC6FA6D-5A7E-4522-BD3B-4AAC1D261118}" srcOrd="5" destOrd="0" parTransId="{E5E1E809-2B4A-401A-BB57-F7CA32EEE379}" sibTransId="{6FB6379B-797B-478C-9A98-987E96E0B0D9}"/>
    <dgm:cxn modelId="{2022606D-12DE-46E7-B3CB-70656334D551}" type="presOf" srcId="{BA61406D-3897-4613-A9F7-31158B796727}" destId="{C7B53A1A-B0D8-45AC-AC2F-5D2B65EE875B}" srcOrd="0" destOrd="0" presId="urn:microsoft.com/office/officeart/2005/8/layout/list1"/>
    <dgm:cxn modelId="{B3639A71-7503-4FE6-9F04-5515EF93021A}" type="presOf" srcId="{79BCD059-F396-4878-8C07-6B364C9ED72B}" destId="{CA393F00-88DA-4502-8C58-2098773FD99E}" srcOrd="0" destOrd="0" presId="urn:microsoft.com/office/officeart/2005/8/layout/list1"/>
    <dgm:cxn modelId="{9F46DC76-1061-4512-9933-D972BBEA92DB}" type="presOf" srcId="{8AC6FA6D-5A7E-4522-BD3B-4AAC1D261118}" destId="{76E602A3-C707-455F-8010-148884A389B7}" srcOrd="0" destOrd="0" presId="urn:microsoft.com/office/officeart/2005/8/layout/list1"/>
    <dgm:cxn modelId="{62B1F88F-E1BD-483A-83D5-035B3FB37E5E}" type="presOf" srcId="{87B65461-CD5D-46D1-8EC0-ED855F8F7918}" destId="{C3228519-CE28-46A4-A75C-A66D34CC637F}" srcOrd="0" destOrd="0" presId="urn:microsoft.com/office/officeart/2005/8/layout/list1"/>
    <dgm:cxn modelId="{012EE598-78C1-4B96-833C-2CA87780A460}" srcId="{87B65461-CD5D-46D1-8EC0-ED855F8F7918}" destId="{BA61406D-3897-4613-A9F7-31158B796727}" srcOrd="2" destOrd="0" parTransId="{829B08B7-67DE-4540-BB2F-964BA09C15C4}" sibTransId="{B72D1B80-7D6D-4513-A107-AE8B2D25210C}"/>
    <dgm:cxn modelId="{95470AA5-3FDE-4351-8B2F-053814F3E2C0}" type="presOf" srcId="{224EF7F6-2191-4FEC-876C-DA3AC59F9582}" destId="{1F6D4E68-68D6-4932-B41C-BB127B705D91}" srcOrd="1" destOrd="0" presId="urn:microsoft.com/office/officeart/2005/8/layout/list1"/>
    <dgm:cxn modelId="{B5C210B5-1A3F-4B69-B2CC-CE8DCAC322BF}" srcId="{87B65461-CD5D-46D1-8EC0-ED855F8F7918}" destId="{79BCD059-F396-4878-8C07-6B364C9ED72B}" srcOrd="6" destOrd="0" parTransId="{91BD6FCC-5C26-413A-9677-8C65288188EE}" sibTransId="{ACE52B9D-77EC-4B6D-B645-F5F1F0608D78}"/>
    <dgm:cxn modelId="{CD53B2BD-D5D1-4A58-84C9-A9B1BF661426}" srcId="{87B65461-CD5D-46D1-8EC0-ED855F8F7918}" destId="{7371C27F-72D3-4267-92BA-439A9DB384D7}" srcOrd="3" destOrd="0" parTransId="{6286B6CC-83F4-49BE-9361-3A1603B040BD}" sibTransId="{15BE5246-B231-4FA4-A5BF-E7A06CDB1087}"/>
    <dgm:cxn modelId="{168D93D8-2C2E-4647-B3F3-FFD1AEEF4694}" srcId="{87B65461-CD5D-46D1-8EC0-ED855F8F7918}" destId="{224EF7F6-2191-4FEC-876C-DA3AC59F9582}" srcOrd="1" destOrd="0" parTransId="{9CE75033-9441-46F5-87A9-9134986D3D1B}" sibTransId="{DB59FB6F-1D64-4A19-838A-8B8EAF53101B}"/>
    <dgm:cxn modelId="{C01CB0DD-AFCF-488D-91C1-17B3ABF600F3}" type="presOf" srcId="{7371C27F-72D3-4267-92BA-439A9DB384D7}" destId="{F8999D6C-0948-486A-BDCC-BA9C24C16816}" srcOrd="0" destOrd="0" presId="urn:microsoft.com/office/officeart/2005/8/layout/list1"/>
    <dgm:cxn modelId="{F2E265E5-64BE-44D1-AFE6-7C11AFC6E4CB}" type="presOf" srcId="{0AFAE5A8-900D-4CCC-B189-69BE8B9D85C6}" destId="{8CE6F1F8-B915-47D6-B81F-05D4AB0FDF1E}" srcOrd="0" destOrd="0" presId="urn:microsoft.com/office/officeart/2005/8/layout/list1"/>
    <dgm:cxn modelId="{067455F0-3E33-4C84-926A-FB42EC610D3C}" type="presOf" srcId="{224EF7F6-2191-4FEC-876C-DA3AC59F9582}" destId="{6F35A809-CA81-413C-93F1-D7FACFA3AA76}" srcOrd="0" destOrd="0" presId="urn:microsoft.com/office/officeart/2005/8/layout/list1"/>
    <dgm:cxn modelId="{CF88E0FB-EA12-40E6-9EA6-3EE45082962E}" srcId="{87B65461-CD5D-46D1-8EC0-ED855F8F7918}" destId="{0AFAE5A8-900D-4CCC-B189-69BE8B9D85C6}" srcOrd="0" destOrd="0" parTransId="{A8981679-5A9F-4D6D-9AF8-11C316FC96B2}" sibTransId="{782AF274-4A6E-410E-828B-E9D9D1443C2E}"/>
    <dgm:cxn modelId="{A0F24FFD-DA84-4520-8C01-B2D6CE2C1B36}" type="presOf" srcId="{0AFAE5A8-900D-4CCC-B189-69BE8B9D85C6}" destId="{E8E08B81-4A30-4A05-8B95-22E98155CE84}" srcOrd="1" destOrd="0" presId="urn:microsoft.com/office/officeart/2005/8/layout/list1"/>
    <dgm:cxn modelId="{CC72FAE6-20AF-4C22-A5CB-937B19A9BEAC}" type="presParOf" srcId="{C3228519-CE28-46A4-A75C-A66D34CC637F}" destId="{891447FE-7A80-4225-A1C7-723ADDB1168C}" srcOrd="0" destOrd="0" presId="urn:microsoft.com/office/officeart/2005/8/layout/list1"/>
    <dgm:cxn modelId="{2B016469-8592-47FF-98DF-25EE15026209}" type="presParOf" srcId="{891447FE-7A80-4225-A1C7-723ADDB1168C}" destId="{8CE6F1F8-B915-47D6-B81F-05D4AB0FDF1E}" srcOrd="0" destOrd="0" presId="urn:microsoft.com/office/officeart/2005/8/layout/list1"/>
    <dgm:cxn modelId="{34639134-3888-44A5-97F7-C8A9DE0F6A21}" type="presParOf" srcId="{891447FE-7A80-4225-A1C7-723ADDB1168C}" destId="{E8E08B81-4A30-4A05-8B95-22E98155CE84}" srcOrd="1" destOrd="0" presId="urn:microsoft.com/office/officeart/2005/8/layout/list1"/>
    <dgm:cxn modelId="{5BBCC96D-A6C6-4E40-96C7-68858F6AEC91}" type="presParOf" srcId="{C3228519-CE28-46A4-A75C-A66D34CC637F}" destId="{69BEB45F-6D0C-4440-A95A-FC9FE12CBEBE}" srcOrd="1" destOrd="0" presId="urn:microsoft.com/office/officeart/2005/8/layout/list1"/>
    <dgm:cxn modelId="{D54C4FBA-5AE0-4FFA-BAD2-4E4874B464CE}" type="presParOf" srcId="{C3228519-CE28-46A4-A75C-A66D34CC637F}" destId="{AD783A60-2259-4A08-AC3E-78B38F3A9864}" srcOrd="2" destOrd="0" presId="urn:microsoft.com/office/officeart/2005/8/layout/list1"/>
    <dgm:cxn modelId="{2A0118ED-DD62-4F67-8A7E-E827CE2D35BD}" type="presParOf" srcId="{C3228519-CE28-46A4-A75C-A66D34CC637F}" destId="{12BD33D1-7691-453B-9A50-83D6A32E86B2}" srcOrd="3" destOrd="0" presId="urn:microsoft.com/office/officeart/2005/8/layout/list1"/>
    <dgm:cxn modelId="{BDE28D37-1D33-4ADB-9D9F-86C639611941}" type="presParOf" srcId="{C3228519-CE28-46A4-A75C-A66D34CC637F}" destId="{A723CC2A-9478-4213-973B-9CB8B125CB87}" srcOrd="4" destOrd="0" presId="urn:microsoft.com/office/officeart/2005/8/layout/list1"/>
    <dgm:cxn modelId="{1381743E-D4A0-4E20-B301-C07155624F6D}" type="presParOf" srcId="{A723CC2A-9478-4213-973B-9CB8B125CB87}" destId="{6F35A809-CA81-413C-93F1-D7FACFA3AA76}" srcOrd="0" destOrd="0" presId="urn:microsoft.com/office/officeart/2005/8/layout/list1"/>
    <dgm:cxn modelId="{AAA40813-C3C3-4CB8-AA90-D2A3D90A90F5}" type="presParOf" srcId="{A723CC2A-9478-4213-973B-9CB8B125CB87}" destId="{1F6D4E68-68D6-4932-B41C-BB127B705D91}" srcOrd="1" destOrd="0" presId="urn:microsoft.com/office/officeart/2005/8/layout/list1"/>
    <dgm:cxn modelId="{CE3E1FEF-02EE-4CCB-BE02-5C4EA9DCDE66}" type="presParOf" srcId="{C3228519-CE28-46A4-A75C-A66D34CC637F}" destId="{3A668ABF-9099-4148-88D9-77E0F0BDA909}" srcOrd="5" destOrd="0" presId="urn:microsoft.com/office/officeart/2005/8/layout/list1"/>
    <dgm:cxn modelId="{919E1FC7-6BCF-4287-A4E2-0147B49DAB40}" type="presParOf" srcId="{C3228519-CE28-46A4-A75C-A66D34CC637F}" destId="{C870363F-1FAF-4EDD-8CE8-7B68C8DFE2DC}" srcOrd="6" destOrd="0" presId="urn:microsoft.com/office/officeart/2005/8/layout/list1"/>
    <dgm:cxn modelId="{83501842-F8B0-4500-9293-CCE8784639D6}" type="presParOf" srcId="{C3228519-CE28-46A4-A75C-A66D34CC637F}" destId="{C3369666-95A1-412C-A4F4-CD7FF401858D}" srcOrd="7" destOrd="0" presId="urn:microsoft.com/office/officeart/2005/8/layout/list1"/>
    <dgm:cxn modelId="{7A74CEAD-2A4B-43AB-96B4-B4823AA6AC56}" type="presParOf" srcId="{C3228519-CE28-46A4-A75C-A66D34CC637F}" destId="{E3A8D8B7-A97A-4029-8054-8F6EA888DB02}" srcOrd="8" destOrd="0" presId="urn:microsoft.com/office/officeart/2005/8/layout/list1"/>
    <dgm:cxn modelId="{8833212C-FB68-4130-9E5B-6CCD88BBC068}" type="presParOf" srcId="{E3A8D8B7-A97A-4029-8054-8F6EA888DB02}" destId="{C7B53A1A-B0D8-45AC-AC2F-5D2B65EE875B}" srcOrd="0" destOrd="0" presId="urn:microsoft.com/office/officeart/2005/8/layout/list1"/>
    <dgm:cxn modelId="{1CC5CEF5-9994-4B85-8031-5AABA25EA8DF}" type="presParOf" srcId="{E3A8D8B7-A97A-4029-8054-8F6EA888DB02}" destId="{325E91EE-C999-4E37-82BD-D0F5B4CF6FE9}" srcOrd="1" destOrd="0" presId="urn:microsoft.com/office/officeart/2005/8/layout/list1"/>
    <dgm:cxn modelId="{C2540B30-96FE-4B12-8841-A769579161C9}" type="presParOf" srcId="{C3228519-CE28-46A4-A75C-A66D34CC637F}" destId="{CD94E2C2-8FCF-44DD-9301-0BF32DD740C8}" srcOrd="9" destOrd="0" presId="urn:microsoft.com/office/officeart/2005/8/layout/list1"/>
    <dgm:cxn modelId="{4302AE0A-71B8-4D78-84D9-2FC0BEA2429F}" type="presParOf" srcId="{C3228519-CE28-46A4-A75C-A66D34CC637F}" destId="{BA9F5A8C-700D-45DF-8645-5518D5E1B146}" srcOrd="10" destOrd="0" presId="urn:microsoft.com/office/officeart/2005/8/layout/list1"/>
    <dgm:cxn modelId="{26921B67-EA95-4785-B45D-B1017B6D47B6}" type="presParOf" srcId="{C3228519-CE28-46A4-A75C-A66D34CC637F}" destId="{FA91F606-EAA1-4D1B-B0C6-2847E5723F06}" srcOrd="11" destOrd="0" presId="urn:microsoft.com/office/officeart/2005/8/layout/list1"/>
    <dgm:cxn modelId="{FD6916DD-6166-4942-B700-F81762A24125}" type="presParOf" srcId="{C3228519-CE28-46A4-A75C-A66D34CC637F}" destId="{67B47226-7515-4372-A39A-8CF06BCDFA3B}" srcOrd="12" destOrd="0" presId="urn:microsoft.com/office/officeart/2005/8/layout/list1"/>
    <dgm:cxn modelId="{5A1E1A9F-CFD4-4E7F-BDF6-B54E555D9781}" type="presParOf" srcId="{67B47226-7515-4372-A39A-8CF06BCDFA3B}" destId="{F8999D6C-0948-486A-BDCC-BA9C24C16816}" srcOrd="0" destOrd="0" presId="urn:microsoft.com/office/officeart/2005/8/layout/list1"/>
    <dgm:cxn modelId="{2A4EBDD3-B0EF-4296-B107-DE4F93BF2044}" type="presParOf" srcId="{67B47226-7515-4372-A39A-8CF06BCDFA3B}" destId="{73CE41A9-F5A3-4674-8010-2C76C37698A7}" srcOrd="1" destOrd="0" presId="urn:microsoft.com/office/officeart/2005/8/layout/list1"/>
    <dgm:cxn modelId="{5E5EBC63-3BDA-4A6E-89B2-BC89E3DC00C4}" type="presParOf" srcId="{C3228519-CE28-46A4-A75C-A66D34CC637F}" destId="{0010FF28-34A6-4E8E-A9B1-EB1F5DDB4D7D}" srcOrd="13" destOrd="0" presId="urn:microsoft.com/office/officeart/2005/8/layout/list1"/>
    <dgm:cxn modelId="{EF61CB26-EA02-45CB-9E51-959E999AE124}" type="presParOf" srcId="{C3228519-CE28-46A4-A75C-A66D34CC637F}" destId="{B5108353-49ED-48FE-AE94-7A80654B341D}" srcOrd="14" destOrd="0" presId="urn:microsoft.com/office/officeart/2005/8/layout/list1"/>
    <dgm:cxn modelId="{DAA1E711-C59D-4C80-97C1-A7ADA9C19079}" type="presParOf" srcId="{C3228519-CE28-46A4-A75C-A66D34CC637F}" destId="{184DA593-0A49-47FC-9705-E0DF5D810736}" srcOrd="15" destOrd="0" presId="urn:microsoft.com/office/officeart/2005/8/layout/list1"/>
    <dgm:cxn modelId="{85887D0B-6497-41A3-99D6-CD671B58BBAF}" type="presParOf" srcId="{C3228519-CE28-46A4-A75C-A66D34CC637F}" destId="{1F0342D4-0001-49B3-9CF7-76D0081A9319}" srcOrd="16" destOrd="0" presId="urn:microsoft.com/office/officeart/2005/8/layout/list1"/>
    <dgm:cxn modelId="{04875289-2C0C-438E-ADB8-4A0AC4902226}" type="presParOf" srcId="{1F0342D4-0001-49B3-9CF7-76D0081A9319}" destId="{01C2FF10-8A0B-428F-AAD2-937B22B649D2}" srcOrd="0" destOrd="0" presId="urn:microsoft.com/office/officeart/2005/8/layout/list1"/>
    <dgm:cxn modelId="{1153FD11-907E-4762-91BA-434647E19478}" type="presParOf" srcId="{1F0342D4-0001-49B3-9CF7-76D0081A9319}" destId="{8C1391BD-28C0-4220-85A1-4023ACC20443}" srcOrd="1" destOrd="0" presId="urn:microsoft.com/office/officeart/2005/8/layout/list1"/>
    <dgm:cxn modelId="{6CFDEEF5-1B1B-4DE7-8DAA-23C47A518737}" type="presParOf" srcId="{C3228519-CE28-46A4-A75C-A66D34CC637F}" destId="{285E90EF-3D97-4ECA-8927-32D38F544AA0}" srcOrd="17" destOrd="0" presId="urn:microsoft.com/office/officeart/2005/8/layout/list1"/>
    <dgm:cxn modelId="{75E7A9DC-9B7B-42B4-9431-3247845C9EDE}" type="presParOf" srcId="{C3228519-CE28-46A4-A75C-A66D34CC637F}" destId="{A35051BB-1B43-4C79-9B92-EF9939EF54F1}" srcOrd="18" destOrd="0" presId="urn:microsoft.com/office/officeart/2005/8/layout/list1"/>
    <dgm:cxn modelId="{DC3DC503-1A15-4EB7-A4D3-1C4E904F3B51}" type="presParOf" srcId="{C3228519-CE28-46A4-A75C-A66D34CC637F}" destId="{67B35017-B689-41B8-87A6-794D816CD956}" srcOrd="19" destOrd="0" presId="urn:microsoft.com/office/officeart/2005/8/layout/list1"/>
    <dgm:cxn modelId="{68503BD2-2644-49C5-BEB0-AE4CCCD9F450}" type="presParOf" srcId="{C3228519-CE28-46A4-A75C-A66D34CC637F}" destId="{A40CEFDE-36E9-4C8B-B785-8C870EE332DB}" srcOrd="20" destOrd="0" presId="urn:microsoft.com/office/officeart/2005/8/layout/list1"/>
    <dgm:cxn modelId="{28C0F902-BE7F-441F-B9E6-503C2D03B450}" type="presParOf" srcId="{A40CEFDE-36E9-4C8B-B785-8C870EE332DB}" destId="{76E602A3-C707-455F-8010-148884A389B7}" srcOrd="0" destOrd="0" presId="urn:microsoft.com/office/officeart/2005/8/layout/list1"/>
    <dgm:cxn modelId="{82D911BF-70B7-432D-84C8-18705FA13C0F}" type="presParOf" srcId="{A40CEFDE-36E9-4C8B-B785-8C870EE332DB}" destId="{9C32CF5D-3996-43CE-891E-B1AE4614B771}" srcOrd="1" destOrd="0" presId="urn:microsoft.com/office/officeart/2005/8/layout/list1"/>
    <dgm:cxn modelId="{CCCDC399-D88F-4B50-A7DF-740205AB0738}" type="presParOf" srcId="{C3228519-CE28-46A4-A75C-A66D34CC637F}" destId="{F3024161-70F0-44A2-A092-D04A72ACE8A2}" srcOrd="21" destOrd="0" presId="urn:microsoft.com/office/officeart/2005/8/layout/list1"/>
    <dgm:cxn modelId="{95CFBB3D-9969-49F4-9816-4EB3BD61FBD1}" type="presParOf" srcId="{C3228519-CE28-46A4-A75C-A66D34CC637F}" destId="{03BE659A-927C-4BD7-A861-C2850BA40033}" srcOrd="22" destOrd="0" presId="urn:microsoft.com/office/officeart/2005/8/layout/list1"/>
    <dgm:cxn modelId="{ECB537B4-6560-478A-AC05-2EAECC046933}" type="presParOf" srcId="{C3228519-CE28-46A4-A75C-A66D34CC637F}" destId="{65C13BA2-E468-4C3A-A9E2-0C57669BEDFA}" srcOrd="23" destOrd="0" presId="urn:microsoft.com/office/officeart/2005/8/layout/list1"/>
    <dgm:cxn modelId="{4CEAEAD4-B8F5-4BF2-BD44-5B0941AC0BEC}" type="presParOf" srcId="{C3228519-CE28-46A4-A75C-A66D34CC637F}" destId="{62F18FF0-26F7-436B-ABBF-4FDE10B5298B}" srcOrd="24" destOrd="0" presId="urn:microsoft.com/office/officeart/2005/8/layout/list1"/>
    <dgm:cxn modelId="{5E8D9768-2123-489F-8062-4EF0022DC460}" type="presParOf" srcId="{62F18FF0-26F7-436B-ABBF-4FDE10B5298B}" destId="{CA393F00-88DA-4502-8C58-2098773FD99E}" srcOrd="0" destOrd="0" presId="urn:microsoft.com/office/officeart/2005/8/layout/list1"/>
    <dgm:cxn modelId="{474F06B7-C732-4C91-BB4D-4F6CC923EF9F}" type="presParOf" srcId="{62F18FF0-26F7-436B-ABBF-4FDE10B5298B}" destId="{590C0FA9-5A23-4ED8-A035-ACF886AB1A2E}" srcOrd="1" destOrd="0" presId="urn:microsoft.com/office/officeart/2005/8/layout/list1"/>
    <dgm:cxn modelId="{1442562C-7659-4EE3-9754-305F1A5ED4D8}" type="presParOf" srcId="{C3228519-CE28-46A4-A75C-A66D34CC637F}" destId="{8D26A1A2-73EC-4FC3-9DC9-0E7AB89FB9FE}" srcOrd="25" destOrd="0" presId="urn:microsoft.com/office/officeart/2005/8/layout/list1"/>
    <dgm:cxn modelId="{1D28D866-0AAC-4E0E-BC48-051F7A0D0F20}" type="presParOf" srcId="{C3228519-CE28-46A4-A75C-A66D34CC637F}" destId="{A460FF0F-EC46-45B3-8F26-1B26C8B13B7A}" srcOrd="2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ECF7CDE-63C3-41C6-B416-94FE7260E246}" type="doc">
      <dgm:prSet loTypeId="urn:microsoft.com/office/officeart/2005/8/layout/hierarchy3" loCatId="list" qsTypeId="urn:microsoft.com/office/officeart/2005/8/quickstyle/simple5" qsCatId="simple" csTypeId="urn:microsoft.com/office/officeart/2005/8/colors/accent1_2" csCatId="accent1" phldr="1"/>
      <dgm:spPr/>
      <dgm:t>
        <a:bodyPr/>
        <a:lstStyle/>
        <a:p>
          <a:endParaRPr lang="en-US"/>
        </a:p>
      </dgm:t>
    </dgm:pt>
    <dgm:pt modelId="{9BB1E330-C37B-4055-BDBA-92FAB4D63790}">
      <dgm:prSet phldrT="[Text]"/>
      <dgm:spPr/>
      <dgm:t>
        <a:bodyPr/>
        <a:lstStyle/>
        <a:p>
          <a:r>
            <a:rPr lang="en-US" b="1" dirty="0"/>
            <a:t>Who Thinks Situation Will Not Change?</a:t>
          </a:r>
        </a:p>
      </dgm:t>
    </dgm:pt>
    <dgm:pt modelId="{3C6F4B37-4E6A-468B-9D0F-052F4E3A478C}" type="parTrans" cxnId="{66A72F30-83CE-493E-B171-83FFD49EB429}">
      <dgm:prSet/>
      <dgm:spPr/>
      <dgm:t>
        <a:bodyPr/>
        <a:lstStyle/>
        <a:p>
          <a:endParaRPr lang="en-US"/>
        </a:p>
      </dgm:t>
    </dgm:pt>
    <dgm:pt modelId="{6775DC43-6594-4565-9566-E9D6E5963469}" type="sibTrans" cxnId="{66A72F30-83CE-493E-B171-83FFD49EB429}">
      <dgm:prSet/>
      <dgm:spPr/>
      <dgm:t>
        <a:bodyPr/>
        <a:lstStyle/>
        <a:p>
          <a:endParaRPr lang="en-US"/>
        </a:p>
      </dgm:t>
    </dgm:pt>
    <dgm:pt modelId="{9CC78E3C-00A6-4D9F-9DBE-580BE6CDEA48}">
      <dgm:prSet phldrT="[Text]" custT="1"/>
      <dgm:spPr/>
      <dgm:t>
        <a:bodyPr/>
        <a:lstStyle/>
        <a:p>
          <a:r>
            <a:rPr lang="en-US" sz="1100" dirty="0"/>
            <a:t>65+ (60%)</a:t>
          </a:r>
        </a:p>
      </dgm:t>
    </dgm:pt>
    <dgm:pt modelId="{9F5A5B0D-D94D-4BB0-8D25-3444D43D3D2D}" type="parTrans" cxnId="{E387DAD8-FC7F-42BF-9BF8-4EF0F3A34D08}">
      <dgm:prSet/>
      <dgm:spPr/>
      <dgm:t>
        <a:bodyPr/>
        <a:lstStyle/>
        <a:p>
          <a:endParaRPr lang="en-US"/>
        </a:p>
      </dgm:t>
    </dgm:pt>
    <dgm:pt modelId="{50F6984F-99A3-4A07-B39D-9106D50386EA}" type="sibTrans" cxnId="{E387DAD8-FC7F-42BF-9BF8-4EF0F3A34D08}">
      <dgm:prSet/>
      <dgm:spPr/>
      <dgm:t>
        <a:bodyPr/>
        <a:lstStyle/>
        <a:p>
          <a:endParaRPr lang="en-US"/>
        </a:p>
      </dgm:t>
    </dgm:pt>
    <dgm:pt modelId="{629FB733-BA16-4C9C-A9E9-FBBEDEDE1FB9}">
      <dgm:prSet phldrT="[Text]" custT="1"/>
      <dgm:spPr/>
      <dgm:t>
        <a:bodyPr/>
        <a:lstStyle/>
        <a:p>
          <a:r>
            <a:rPr lang="en-US" sz="1100" dirty="0"/>
            <a:t>Arizona (59%)</a:t>
          </a:r>
        </a:p>
      </dgm:t>
    </dgm:pt>
    <dgm:pt modelId="{5A599C0B-D77E-483F-9FF7-9A2B185B243E}" type="parTrans" cxnId="{768E0909-C59A-45BB-9759-8D2EEB95F0F6}">
      <dgm:prSet/>
      <dgm:spPr/>
      <dgm:t>
        <a:bodyPr/>
        <a:lstStyle/>
        <a:p>
          <a:endParaRPr lang="en-US"/>
        </a:p>
      </dgm:t>
    </dgm:pt>
    <dgm:pt modelId="{2BD40162-9A33-4E33-BF90-41C20DDB19AF}" type="sibTrans" cxnId="{768E0909-C59A-45BB-9759-8D2EEB95F0F6}">
      <dgm:prSet/>
      <dgm:spPr/>
      <dgm:t>
        <a:bodyPr/>
        <a:lstStyle/>
        <a:p>
          <a:endParaRPr lang="en-US"/>
        </a:p>
      </dgm:t>
    </dgm:pt>
    <dgm:pt modelId="{0FDD85DC-11BF-4D24-80F0-8080164969B7}">
      <dgm:prSet phldrT="[Text]" custT="1"/>
      <dgm:spPr/>
      <dgm:t>
        <a:bodyPr/>
        <a:lstStyle/>
        <a:p>
          <a:r>
            <a:rPr lang="en-US" sz="1100" dirty="0"/>
            <a:t>Independents $75K+ (58%)</a:t>
          </a:r>
        </a:p>
      </dgm:t>
    </dgm:pt>
    <dgm:pt modelId="{DCC085CE-B61A-47ED-97DF-8D425205288A}" type="parTrans" cxnId="{DFB1A0AC-EE52-46C0-927B-10B3CD316DD0}">
      <dgm:prSet/>
      <dgm:spPr/>
      <dgm:t>
        <a:bodyPr/>
        <a:lstStyle/>
        <a:p>
          <a:endParaRPr lang="en-US"/>
        </a:p>
      </dgm:t>
    </dgm:pt>
    <dgm:pt modelId="{63A857E1-8186-4DEB-A14B-DEAE51DA0C1B}" type="sibTrans" cxnId="{DFB1A0AC-EE52-46C0-927B-10B3CD316DD0}">
      <dgm:prSet/>
      <dgm:spPr/>
      <dgm:t>
        <a:bodyPr/>
        <a:lstStyle/>
        <a:p>
          <a:endParaRPr lang="en-US"/>
        </a:p>
      </dgm:t>
    </dgm:pt>
    <dgm:pt modelId="{6C3EC9D7-D0F3-41F1-86F3-C60F347366E4}">
      <dgm:prSet phldrT="[Text]" custT="1"/>
      <dgm:spPr/>
      <dgm:t>
        <a:bodyPr/>
        <a:lstStyle/>
        <a:p>
          <a:r>
            <a:rPr lang="en-US" sz="1100" dirty="0"/>
            <a:t>Undecided for Senate 2018 (60%)</a:t>
          </a:r>
        </a:p>
      </dgm:t>
    </dgm:pt>
    <dgm:pt modelId="{CD709F05-BD14-45DF-8772-76454D1D1074}" type="parTrans" cxnId="{A6B62792-30E3-41DB-B1FD-21EAEA353C80}">
      <dgm:prSet/>
      <dgm:spPr/>
      <dgm:t>
        <a:bodyPr/>
        <a:lstStyle/>
        <a:p>
          <a:endParaRPr lang="en-US"/>
        </a:p>
      </dgm:t>
    </dgm:pt>
    <dgm:pt modelId="{DEC579C8-20FC-4151-9675-33152B493E21}" type="sibTrans" cxnId="{A6B62792-30E3-41DB-B1FD-21EAEA353C80}">
      <dgm:prSet/>
      <dgm:spPr/>
      <dgm:t>
        <a:bodyPr/>
        <a:lstStyle/>
        <a:p>
          <a:endParaRPr lang="en-US"/>
        </a:p>
      </dgm:t>
    </dgm:pt>
    <dgm:pt modelId="{07913F14-7171-4C7D-ADA0-EA35C039A02F}">
      <dgm:prSet phldrT="[Text]" custT="1"/>
      <dgm:spPr/>
      <dgm:t>
        <a:bodyPr/>
        <a:lstStyle/>
        <a:p>
          <a:r>
            <a:rPr lang="en-US" sz="1100" dirty="0"/>
            <a:t>Voted for “other” candidate in 2016 (59%)</a:t>
          </a:r>
        </a:p>
      </dgm:t>
    </dgm:pt>
    <dgm:pt modelId="{CFE0CB63-FFCB-42C2-A6C1-D256A15ED66B}" type="parTrans" cxnId="{6B53F2CF-82EB-486E-9873-D882859FA660}">
      <dgm:prSet/>
      <dgm:spPr/>
      <dgm:t>
        <a:bodyPr/>
        <a:lstStyle/>
        <a:p>
          <a:endParaRPr lang="en-US"/>
        </a:p>
      </dgm:t>
    </dgm:pt>
    <dgm:pt modelId="{78ED1A7D-F406-4EF8-A64C-B813431101B7}" type="sibTrans" cxnId="{6B53F2CF-82EB-486E-9873-D882859FA660}">
      <dgm:prSet/>
      <dgm:spPr/>
      <dgm:t>
        <a:bodyPr/>
        <a:lstStyle/>
        <a:p>
          <a:endParaRPr lang="en-US"/>
        </a:p>
      </dgm:t>
    </dgm:pt>
    <dgm:pt modelId="{C7D1F08A-D5F0-451E-AFA9-FEFC38807572}">
      <dgm:prSet phldrT="[Text]" custT="1"/>
      <dgm:spPr/>
      <dgm:t>
        <a:bodyPr/>
        <a:lstStyle/>
        <a:p>
          <a:r>
            <a:rPr lang="en-US" sz="1100" dirty="0"/>
            <a:t>West Virginia (58%)</a:t>
          </a:r>
        </a:p>
      </dgm:t>
    </dgm:pt>
    <dgm:pt modelId="{BA68210C-9FD9-43DD-A64D-519AE0D0C187}" type="parTrans" cxnId="{6BE2316D-C1AE-4B89-9C31-D54CCE0691C4}">
      <dgm:prSet/>
      <dgm:spPr/>
      <dgm:t>
        <a:bodyPr/>
        <a:lstStyle/>
        <a:p>
          <a:endParaRPr lang="en-US"/>
        </a:p>
      </dgm:t>
    </dgm:pt>
    <dgm:pt modelId="{797D1C17-B67A-4B29-ACD5-04EB52BF6944}" type="sibTrans" cxnId="{6BE2316D-C1AE-4B89-9C31-D54CCE0691C4}">
      <dgm:prSet/>
      <dgm:spPr/>
      <dgm:t>
        <a:bodyPr/>
        <a:lstStyle/>
        <a:p>
          <a:endParaRPr lang="en-US"/>
        </a:p>
      </dgm:t>
    </dgm:pt>
    <dgm:pt modelId="{6A392774-5F37-4C18-A79B-980D9EAF0483}" type="pres">
      <dgm:prSet presAssocID="{3ECF7CDE-63C3-41C6-B416-94FE7260E246}" presName="diagram" presStyleCnt="0">
        <dgm:presLayoutVars>
          <dgm:chPref val="1"/>
          <dgm:dir/>
          <dgm:animOne val="branch"/>
          <dgm:animLvl val="lvl"/>
          <dgm:resizeHandles/>
        </dgm:presLayoutVars>
      </dgm:prSet>
      <dgm:spPr/>
    </dgm:pt>
    <dgm:pt modelId="{858E5F20-C8C7-477D-9418-D8643CCCEB12}" type="pres">
      <dgm:prSet presAssocID="{9BB1E330-C37B-4055-BDBA-92FAB4D63790}" presName="root" presStyleCnt="0"/>
      <dgm:spPr/>
    </dgm:pt>
    <dgm:pt modelId="{F56CEA60-2342-4E67-BDB8-8D7E7A4D8BC9}" type="pres">
      <dgm:prSet presAssocID="{9BB1E330-C37B-4055-BDBA-92FAB4D63790}" presName="rootComposite" presStyleCnt="0"/>
      <dgm:spPr/>
    </dgm:pt>
    <dgm:pt modelId="{40B375EC-B19B-429F-9E42-65A0DF41AB7D}" type="pres">
      <dgm:prSet presAssocID="{9BB1E330-C37B-4055-BDBA-92FAB4D63790}" presName="rootText" presStyleLbl="node1" presStyleIdx="0" presStyleCnt="1" custScaleX="590614" custScaleY="141872"/>
      <dgm:spPr/>
    </dgm:pt>
    <dgm:pt modelId="{57855E47-8285-40A4-BC75-2A980A01785B}" type="pres">
      <dgm:prSet presAssocID="{9BB1E330-C37B-4055-BDBA-92FAB4D63790}" presName="rootConnector" presStyleLbl="node1" presStyleIdx="0" presStyleCnt="1"/>
      <dgm:spPr/>
    </dgm:pt>
    <dgm:pt modelId="{8D8536C9-D6FF-4F5F-87AC-501B4DC90E26}" type="pres">
      <dgm:prSet presAssocID="{9BB1E330-C37B-4055-BDBA-92FAB4D63790}" presName="childShape" presStyleCnt="0"/>
      <dgm:spPr/>
    </dgm:pt>
    <dgm:pt modelId="{036127BB-A622-4A05-8B0D-7626F28F7D96}" type="pres">
      <dgm:prSet presAssocID="{9F5A5B0D-D94D-4BB0-8D25-3444D43D3D2D}" presName="Name13" presStyleLbl="parChTrans1D2" presStyleIdx="0" presStyleCnt="6"/>
      <dgm:spPr/>
    </dgm:pt>
    <dgm:pt modelId="{98885F3F-D7CB-43BF-A1A8-42E4ED9CD257}" type="pres">
      <dgm:prSet presAssocID="{9CC78E3C-00A6-4D9F-9DBE-580BE6CDEA48}" presName="childText" presStyleLbl="bgAcc1" presStyleIdx="0" presStyleCnt="6" custScaleX="556942">
        <dgm:presLayoutVars>
          <dgm:bulletEnabled val="1"/>
        </dgm:presLayoutVars>
      </dgm:prSet>
      <dgm:spPr/>
    </dgm:pt>
    <dgm:pt modelId="{194EC837-C4A3-4339-9D4F-1A3155B3D7BC}" type="pres">
      <dgm:prSet presAssocID="{CD709F05-BD14-45DF-8772-76454D1D1074}" presName="Name13" presStyleLbl="parChTrans1D2" presStyleIdx="1" presStyleCnt="6"/>
      <dgm:spPr/>
    </dgm:pt>
    <dgm:pt modelId="{53F55758-DB7F-4CD4-A259-E45F39686327}" type="pres">
      <dgm:prSet presAssocID="{6C3EC9D7-D0F3-41F1-86F3-C60F347366E4}" presName="childText" presStyleLbl="bgAcc1" presStyleIdx="1" presStyleCnt="6" custScaleX="557175">
        <dgm:presLayoutVars>
          <dgm:bulletEnabled val="1"/>
        </dgm:presLayoutVars>
      </dgm:prSet>
      <dgm:spPr/>
    </dgm:pt>
    <dgm:pt modelId="{DF7B4722-CBA0-4D67-8737-DF98383DBAAD}" type="pres">
      <dgm:prSet presAssocID="{CFE0CB63-FFCB-42C2-A6C1-D256A15ED66B}" presName="Name13" presStyleLbl="parChTrans1D2" presStyleIdx="2" presStyleCnt="6"/>
      <dgm:spPr/>
    </dgm:pt>
    <dgm:pt modelId="{4379C383-731F-4011-8B5A-D6FD28B2CC49}" type="pres">
      <dgm:prSet presAssocID="{07913F14-7171-4C7D-ADA0-EA35C039A02F}" presName="childText" presStyleLbl="bgAcc1" presStyleIdx="2" presStyleCnt="6" custScaleX="557175">
        <dgm:presLayoutVars>
          <dgm:bulletEnabled val="1"/>
        </dgm:presLayoutVars>
      </dgm:prSet>
      <dgm:spPr/>
    </dgm:pt>
    <dgm:pt modelId="{AB0630F0-42CA-4D9B-9138-722E5EFACDE1}" type="pres">
      <dgm:prSet presAssocID="{5A599C0B-D77E-483F-9FF7-9A2B185B243E}" presName="Name13" presStyleLbl="parChTrans1D2" presStyleIdx="3" presStyleCnt="6"/>
      <dgm:spPr/>
    </dgm:pt>
    <dgm:pt modelId="{5A9A5C7A-B7EB-4F16-932C-15A63E54ADD2}" type="pres">
      <dgm:prSet presAssocID="{629FB733-BA16-4C9C-A9E9-FBBEDEDE1FB9}" presName="childText" presStyleLbl="bgAcc1" presStyleIdx="3" presStyleCnt="6" custScaleX="556271">
        <dgm:presLayoutVars>
          <dgm:bulletEnabled val="1"/>
        </dgm:presLayoutVars>
      </dgm:prSet>
      <dgm:spPr/>
    </dgm:pt>
    <dgm:pt modelId="{85224216-02FA-4550-AB5B-5D8BF3952C98}" type="pres">
      <dgm:prSet presAssocID="{BA68210C-9FD9-43DD-A64D-519AE0D0C187}" presName="Name13" presStyleLbl="parChTrans1D2" presStyleIdx="4" presStyleCnt="6"/>
      <dgm:spPr/>
    </dgm:pt>
    <dgm:pt modelId="{FE8EC353-E2D7-4CD1-AB48-3D568911556A}" type="pres">
      <dgm:prSet presAssocID="{C7D1F08A-D5F0-451E-AFA9-FEFC38807572}" presName="childText" presStyleLbl="bgAcc1" presStyleIdx="4" presStyleCnt="6" custScaleX="557175">
        <dgm:presLayoutVars>
          <dgm:bulletEnabled val="1"/>
        </dgm:presLayoutVars>
      </dgm:prSet>
      <dgm:spPr/>
    </dgm:pt>
    <dgm:pt modelId="{25BDCB03-673C-461F-8BAE-4B8B79747ACE}" type="pres">
      <dgm:prSet presAssocID="{DCC085CE-B61A-47ED-97DF-8D425205288A}" presName="Name13" presStyleLbl="parChTrans1D2" presStyleIdx="5" presStyleCnt="6"/>
      <dgm:spPr/>
    </dgm:pt>
    <dgm:pt modelId="{62554F75-AA4B-470E-AD36-F161ED76316C}" type="pres">
      <dgm:prSet presAssocID="{0FDD85DC-11BF-4D24-80F0-8080164969B7}" presName="childText" presStyleLbl="bgAcc1" presStyleIdx="5" presStyleCnt="6" custScaleX="556271">
        <dgm:presLayoutVars>
          <dgm:bulletEnabled val="1"/>
        </dgm:presLayoutVars>
      </dgm:prSet>
      <dgm:spPr/>
    </dgm:pt>
  </dgm:ptLst>
  <dgm:cxnLst>
    <dgm:cxn modelId="{FD6E6B07-9F56-44EF-936B-4407F65776C6}" type="presOf" srcId="{6C3EC9D7-D0F3-41F1-86F3-C60F347366E4}" destId="{53F55758-DB7F-4CD4-A259-E45F39686327}" srcOrd="0" destOrd="0" presId="urn:microsoft.com/office/officeart/2005/8/layout/hierarchy3"/>
    <dgm:cxn modelId="{F9688308-CC7E-4DEC-A852-367A827E8806}" type="presOf" srcId="{CFE0CB63-FFCB-42C2-A6C1-D256A15ED66B}" destId="{DF7B4722-CBA0-4D67-8737-DF98383DBAAD}" srcOrd="0" destOrd="0" presId="urn:microsoft.com/office/officeart/2005/8/layout/hierarchy3"/>
    <dgm:cxn modelId="{768E0909-C59A-45BB-9759-8D2EEB95F0F6}" srcId="{9BB1E330-C37B-4055-BDBA-92FAB4D63790}" destId="{629FB733-BA16-4C9C-A9E9-FBBEDEDE1FB9}" srcOrd="3" destOrd="0" parTransId="{5A599C0B-D77E-483F-9FF7-9A2B185B243E}" sibTransId="{2BD40162-9A33-4E33-BF90-41C20DDB19AF}"/>
    <dgm:cxn modelId="{3665FE0E-22C2-4A54-85F2-12B1DB3E611C}" type="presOf" srcId="{BA68210C-9FD9-43DD-A64D-519AE0D0C187}" destId="{85224216-02FA-4550-AB5B-5D8BF3952C98}" srcOrd="0" destOrd="0" presId="urn:microsoft.com/office/officeart/2005/8/layout/hierarchy3"/>
    <dgm:cxn modelId="{DE4F972E-E173-488C-B72D-129F7C6EE375}" type="presOf" srcId="{629FB733-BA16-4C9C-A9E9-FBBEDEDE1FB9}" destId="{5A9A5C7A-B7EB-4F16-932C-15A63E54ADD2}" srcOrd="0" destOrd="0" presId="urn:microsoft.com/office/officeart/2005/8/layout/hierarchy3"/>
    <dgm:cxn modelId="{66A72F30-83CE-493E-B171-83FFD49EB429}" srcId="{3ECF7CDE-63C3-41C6-B416-94FE7260E246}" destId="{9BB1E330-C37B-4055-BDBA-92FAB4D63790}" srcOrd="0" destOrd="0" parTransId="{3C6F4B37-4E6A-468B-9D0F-052F4E3A478C}" sibTransId="{6775DC43-6594-4565-9566-E9D6E5963469}"/>
    <dgm:cxn modelId="{CB1C6C30-476A-44DF-A972-EA576A355BDC}" type="presOf" srcId="{5A599C0B-D77E-483F-9FF7-9A2B185B243E}" destId="{AB0630F0-42CA-4D9B-9138-722E5EFACDE1}" srcOrd="0" destOrd="0" presId="urn:microsoft.com/office/officeart/2005/8/layout/hierarchy3"/>
    <dgm:cxn modelId="{99799334-4E68-477A-8C09-889BDCA8BE4A}" type="presOf" srcId="{9F5A5B0D-D94D-4BB0-8D25-3444D43D3D2D}" destId="{036127BB-A622-4A05-8B0D-7626F28F7D96}" srcOrd="0" destOrd="0" presId="urn:microsoft.com/office/officeart/2005/8/layout/hierarchy3"/>
    <dgm:cxn modelId="{3A0F923B-26A2-4070-9188-F39E4395CB75}" type="presOf" srcId="{9BB1E330-C37B-4055-BDBA-92FAB4D63790}" destId="{40B375EC-B19B-429F-9E42-65A0DF41AB7D}" srcOrd="0" destOrd="0" presId="urn:microsoft.com/office/officeart/2005/8/layout/hierarchy3"/>
    <dgm:cxn modelId="{6BE2316D-C1AE-4B89-9C31-D54CCE0691C4}" srcId="{9BB1E330-C37B-4055-BDBA-92FAB4D63790}" destId="{C7D1F08A-D5F0-451E-AFA9-FEFC38807572}" srcOrd="4" destOrd="0" parTransId="{BA68210C-9FD9-43DD-A64D-519AE0D0C187}" sibTransId="{797D1C17-B67A-4B29-ACD5-04EB52BF6944}"/>
    <dgm:cxn modelId="{EE4CA64F-5943-4EF7-BD38-D9BC52306BF1}" type="presOf" srcId="{9CC78E3C-00A6-4D9F-9DBE-580BE6CDEA48}" destId="{98885F3F-D7CB-43BF-A1A8-42E4ED9CD257}" srcOrd="0" destOrd="0" presId="urn:microsoft.com/office/officeart/2005/8/layout/hierarchy3"/>
    <dgm:cxn modelId="{AD950251-DD2B-46A3-99C6-DE318658C31A}" type="presOf" srcId="{9BB1E330-C37B-4055-BDBA-92FAB4D63790}" destId="{57855E47-8285-40A4-BC75-2A980A01785B}" srcOrd="1" destOrd="0" presId="urn:microsoft.com/office/officeart/2005/8/layout/hierarchy3"/>
    <dgm:cxn modelId="{213D2257-46E5-4F34-A964-028561C18380}" type="presOf" srcId="{3ECF7CDE-63C3-41C6-B416-94FE7260E246}" destId="{6A392774-5F37-4C18-A79B-980D9EAF0483}" srcOrd="0" destOrd="0" presId="urn:microsoft.com/office/officeart/2005/8/layout/hierarchy3"/>
    <dgm:cxn modelId="{A6B62792-30E3-41DB-B1FD-21EAEA353C80}" srcId="{9BB1E330-C37B-4055-BDBA-92FAB4D63790}" destId="{6C3EC9D7-D0F3-41F1-86F3-C60F347366E4}" srcOrd="1" destOrd="0" parTransId="{CD709F05-BD14-45DF-8772-76454D1D1074}" sibTransId="{DEC579C8-20FC-4151-9675-33152B493E21}"/>
    <dgm:cxn modelId="{DFB1A0AC-EE52-46C0-927B-10B3CD316DD0}" srcId="{9BB1E330-C37B-4055-BDBA-92FAB4D63790}" destId="{0FDD85DC-11BF-4D24-80F0-8080164969B7}" srcOrd="5" destOrd="0" parTransId="{DCC085CE-B61A-47ED-97DF-8D425205288A}" sibTransId="{63A857E1-8186-4DEB-A14B-DEAE51DA0C1B}"/>
    <dgm:cxn modelId="{D89BB1BC-DF01-484B-89BF-DA832E7F16EE}" type="presOf" srcId="{C7D1F08A-D5F0-451E-AFA9-FEFC38807572}" destId="{FE8EC353-E2D7-4CD1-AB48-3D568911556A}" srcOrd="0" destOrd="0" presId="urn:microsoft.com/office/officeart/2005/8/layout/hierarchy3"/>
    <dgm:cxn modelId="{DE83AAC5-88CC-41D0-8660-509E212FF622}" type="presOf" srcId="{0FDD85DC-11BF-4D24-80F0-8080164969B7}" destId="{62554F75-AA4B-470E-AD36-F161ED76316C}" srcOrd="0" destOrd="0" presId="urn:microsoft.com/office/officeart/2005/8/layout/hierarchy3"/>
    <dgm:cxn modelId="{6B53F2CF-82EB-486E-9873-D882859FA660}" srcId="{9BB1E330-C37B-4055-BDBA-92FAB4D63790}" destId="{07913F14-7171-4C7D-ADA0-EA35C039A02F}" srcOrd="2" destOrd="0" parTransId="{CFE0CB63-FFCB-42C2-A6C1-D256A15ED66B}" sibTransId="{78ED1A7D-F406-4EF8-A64C-B813431101B7}"/>
    <dgm:cxn modelId="{E387DAD8-FC7F-42BF-9BF8-4EF0F3A34D08}" srcId="{9BB1E330-C37B-4055-BDBA-92FAB4D63790}" destId="{9CC78E3C-00A6-4D9F-9DBE-580BE6CDEA48}" srcOrd="0" destOrd="0" parTransId="{9F5A5B0D-D94D-4BB0-8D25-3444D43D3D2D}" sibTransId="{50F6984F-99A3-4A07-B39D-9106D50386EA}"/>
    <dgm:cxn modelId="{88AD50E9-2D2C-4829-97CD-2CFCE67DB5E5}" type="presOf" srcId="{DCC085CE-B61A-47ED-97DF-8D425205288A}" destId="{25BDCB03-673C-461F-8BAE-4B8B79747ACE}" srcOrd="0" destOrd="0" presId="urn:microsoft.com/office/officeart/2005/8/layout/hierarchy3"/>
    <dgm:cxn modelId="{F8964BEB-DC76-4429-8F12-157406361AA4}" type="presOf" srcId="{CD709F05-BD14-45DF-8772-76454D1D1074}" destId="{194EC837-C4A3-4339-9D4F-1A3155B3D7BC}" srcOrd="0" destOrd="0" presId="urn:microsoft.com/office/officeart/2005/8/layout/hierarchy3"/>
    <dgm:cxn modelId="{68036FEF-94D1-4BF7-962D-0ED1D5246E1A}" type="presOf" srcId="{07913F14-7171-4C7D-ADA0-EA35C039A02F}" destId="{4379C383-731F-4011-8B5A-D6FD28B2CC49}" srcOrd="0" destOrd="0" presId="urn:microsoft.com/office/officeart/2005/8/layout/hierarchy3"/>
    <dgm:cxn modelId="{0D1A625A-2043-40F2-88BE-D5F984A7F78D}" type="presParOf" srcId="{6A392774-5F37-4C18-A79B-980D9EAF0483}" destId="{858E5F20-C8C7-477D-9418-D8643CCCEB12}" srcOrd="0" destOrd="0" presId="urn:microsoft.com/office/officeart/2005/8/layout/hierarchy3"/>
    <dgm:cxn modelId="{E41AD6F9-9668-4A7A-B467-6DBFB9D6F249}" type="presParOf" srcId="{858E5F20-C8C7-477D-9418-D8643CCCEB12}" destId="{F56CEA60-2342-4E67-BDB8-8D7E7A4D8BC9}" srcOrd="0" destOrd="0" presId="urn:microsoft.com/office/officeart/2005/8/layout/hierarchy3"/>
    <dgm:cxn modelId="{482A11D7-C14C-4221-94E3-2F0EF2F5CB7B}" type="presParOf" srcId="{F56CEA60-2342-4E67-BDB8-8D7E7A4D8BC9}" destId="{40B375EC-B19B-429F-9E42-65A0DF41AB7D}" srcOrd="0" destOrd="0" presId="urn:microsoft.com/office/officeart/2005/8/layout/hierarchy3"/>
    <dgm:cxn modelId="{D5CAD319-0473-4782-8FFE-38BB4E87C26E}" type="presParOf" srcId="{F56CEA60-2342-4E67-BDB8-8D7E7A4D8BC9}" destId="{57855E47-8285-40A4-BC75-2A980A01785B}" srcOrd="1" destOrd="0" presId="urn:microsoft.com/office/officeart/2005/8/layout/hierarchy3"/>
    <dgm:cxn modelId="{F8B3AC16-D00F-4C4C-B289-F5849623AAFF}" type="presParOf" srcId="{858E5F20-C8C7-477D-9418-D8643CCCEB12}" destId="{8D8536C9-D6FF-4F5F-87AC-501B4DC90E26}" srcOrd="1" destOrd="0" presId="urn:microsoft.com/office/officeart/2005/8/layout/hierarchy3"/>
    <dgm:cxn modelId="{841FD813-5393-45E1-8F6D-2BDF236038EA}" type="presParOf" srcId="{8D8536C9-D6FF-4F5F-87AC-501B4DC90E26}" destId="{036127BB-A622-4A05-8B0D-7626F28F7D96}" srcOrd="0" destOrd="0" presId="urn:microsoft.com/office/officeart/2005/8/layout/hierarchy3"/>
    <dgm:cxn modelId="{8D1F2B92-9998-4C58-8D0A-235A8AE3870C}" type="presParOf" srcId="{8D8536C9-D6FF-4F5F-87AC-501B4DC90E26}" destId="{98885F3F-D7CB-43BF-A1A8-42E4ED9CD257}" srcOrd="1" destOrd="0" presId="urn:microsoft.com/office/officeart/2005/8/layout/hierarchy3"/>
    <dgm:cxn modelId="{F6794805-F1F2-427E-8CAB-79C9BFBC9CF7}" type="presParOf" srcId="{8D8536C9-D6FF-4F5F-87AC-501B4DC90E26}" destId="{194EC837-C4A3-4339-9D4F-1A3155B3D7BC}" srcOrd="2" destOrd="0" presId="urn:microsoft.com/office/officeart/2005/8/layout/hierarchy3"/>
    <dgm:cxn modelId="{E227A057-A0C1-4EAE-947B-E719FDE8EB90}" type="presParOf" srcId="{8D8536C9-D6FF-4F5F-87AC-501B4DC90E26}" destId="{53F55758-DB7F-4CD4-A259-E45F39686327}" srcOrd="3" destOrd="0" presId="urn:microsoft.com/office/officeart/2005/8/layout/hierarchy3"/>
    <dgm:cxn modelId="{A663111B-95A1-4102-A768-64A8307EBADA}" type="presParOf" srcId="{8D8536C9-D6FF-4F5F-87AC-501B4DC90E26}" destId="{DF7B4722-CBA0-4D67-8737-DF98383DBAAD}" srcOrd="4" destOrd="0" presId="urn:microsoft.com/office/officeart/2005/8/layout/hierarchy3"/>
    <dgm:cxn modelId="{E03C20A4-87A1-4045-A9AC-6B4EA000DBD9}" type="presParOf" srcId="{8D8536C9-D6FF-4F5F-87AC-501B4DC90E26}" destId="{4379C383-731F-4011-8B5A-D6FD28B2CC49}" srcOrd="5" destOrd="0" presId="urn:microsoft.com/office/officeart/2005/8/layout/hierarchy3"/>
    <dgm:cxn modelId="{3DAE4EEA-96F7-401A-8784-DEE669C73B0B}" type="presParOf" srcId="{8D8536C9-D6FF-4F5F-87AC-501B4DC90E26}" destId="{AB0630F0-42CA-4D9B-9138-722E5EFACDE1}" srcOrd="6" destOrd="0" presId="urn:microsoft.com/office/officeart/2005/8/layout/hierarchy3"/>
    <dgm:cxn modelId="{9B9F17D0-5DB6-446E-B816-4F98BA35F9D6}" type="presParOf" srcId="{8D8536C9-D6FF-4F5F-87AC-501B4DC90E26}" destId="{5A9A5C7A-B7EB-4F16-932C-15A63E54ADD2}" srcOrd="7" destOrd="0" presId="urn:microsoft.com/office/officeart/2005/8/layout/hierarchy3"/>
    <dgm:cxn modelId="{CFEA5349-4D86-4D6C-810C-D8BAE00D4049}" type="presParOf" srcId="{8D8536C9-D6FF-4F5F-87AC-501B4DC90E26}" destId="{85224216-02FA-4550-AB5B-5D8BF3952C98}" srcOrd="8" destOrd="0" presId="urn:microsoft.com/office/officeart/2005/8/layout/hierarchy3"/>
    <dgm:cxn modelId="{B496F400-8220-4BC8-AA8D-E2CC520A5831}" type="presParOf" srcId="{8D8536C9-D6FF-4F5F-87AC-501B4DC90E26}" destId="{FE8EC353-E2D7-4CD1-AB48-3D568911556A}" srcOrd="9" destOrd="0" presId="urn:microsoft.com/office/officeart/2005/8/layout/hierarchy3"/>
    <dgm:cxn modelId="{3365B111-B46C-4F26-9109-8EC24390EDD7}" type="presParOf" srcId="{8D8536C9-D6FF-4F5F-87AC-501B4DC90E26}" destId="{25BDCB03-673C-461F-8BAE-4B8B79747ACE}" srcOrd="10" destOrd="0" presId="urn:microsoft.com/office/officeart/2005/8/layout/hierarchy3"/>
    <dgm:cxn modelId="{FB72FD56-21DC-4425-8BC5-F0A7331541EE}" type="presParOf" srcId="{8D8536C9-D6FF-4F5F-87AC-501B4DC90E26}" destId="{62554F75-AA4B-470E-AD36-F161ED76316C}" srcOrd="11" destOrd="0" presId="urn:microsoft.com/office/officeart/2005/8/layout/hierarchy3"/>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52E551FC-25B8-4FDD-90B7-D0AD71F92AFE}"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FF072E3C-7F48-4B95-A9B8-D2FF5ADBADE4}">
      <dgm:prSet phldrT="[Text]" custT="1"/>
      <dgm:spPr>
        <a:solidFill>
          <a:srgbClr val="FF9797"/>
        </a:solidFill>
        <a:ln w="38100">
          <a:solidFill>
            <a:srgbClr val="C00000"/>
          </a:solidFill>
        </a:ln>
      </dgm:spPr>
      <dgm:t>
        <a:bodyPr/>
        <a:lstStyle/>
        <a:p>
          <a:r>
            <a:rPr lang="en-US" sz="1800" dirty="0"/>
            <a:t>Republicans</a:t>
          </a:r>
        </a:p>
      </dgm:t>
    </dgm:pt>
    <dgm:pt modelId="{12DA632F-904B-4773-B1D5-8253650D8278}" type="parTrans" cxnId="{775EFF4A-01AC-4353-A180-3FB023F5CEFC}">
      <dgm:prSet/>
      <dgm:spPr/>
      <dgm:t>
        <a:bodyPr/>
        <a:lstStyle/>
        <a:p>
          <a:endParaRPr lang="en-US"/>
        </a:p>
      </dgm:t>
    </dgm:pt>
    <dgm:pt modelId="{70EB461E-107F-4D9D-A89E-2517B2AC55D9}" type="sibTrans" cxnId="{775EFF4A-01AC-4353-A180-3FB023F5CEFC}">
      <dgm:prSet/>
      <dgm:spPr/>
      <dgm:t>
        <a:bodyPr/>
        <a:lstStyle/>
        <a:p>
          <a:endParaRPr lang="en-US"/>
        </a:p>
      </dgm:t>
    </dgm:pt>
    <dgm:pt modelId="{D4619888-DB68-4129-AA30-3C95CB156463}">
      <dgm:prSet phldrT="[Text]" custT="1"/>
      <dgm:spPr>
        <a:ln w="38100">
          <a:solidFill>
            <a:srgbClr val="C00000"/>
          </a:solidFill>
        </a:ln>
      </dgm:spPr>
      <dgm:t>
        <a:bodyPr/>
        <a:lstStyle/>
        <a:p>
          <a:r>
            <a:rPr lang="en-US" sz="1200" dirty="0"/>
            <a:t>Make sure that your insurance plan will let you keep your doctor (90%) </a:t>
          </a:r>
        </a:p>
      </dgm:t>
    </dgm:pt>
    <dgm:pt modelId="{4705B18F-F6DA-419B-A9E1-9189C686302B}" type="parTrans" cxnId="{B138BA52-3BF2-400B-83D0-1A1108E4D9A4}">
      <dgm:prSet/>
      <dgm:spPr>
        <a:ln w="38100">
          <a:solidFill>
            <a:srgbClr val="C00000"/>
          </a:solidFill>
        </a:ln>
      </dgm:spPr>
      <dgm:t>
        <a:bodyPr/>
        <a:lstStyle/>
        <a:p>
          <a:endParaRPr lang="en-US"/>
        </a:p>
      </dgm:t>
    </dgm:pt>
    <dgm:pt modelId="{7713EB94-A245-4715-BB28-8A0BB57A1BED}" type="sibTrans" cxnId="{B138BA52-3BF2-400B-83D0-1A1108E4D9A4}">
      <dgm:prSet/>
      <dgm:spPr/>
      <dgm:t>
        <a:bodyPr/>
        <a:lstStyle/>
        <a:p>
          <a:endParaRPr lang="en-US"/>
        </a:p>
      </dgm:t>
    </dgm:pt>
    <dgm:pt modelId="{CF6B7ECB-E2FF-4134-9514-6E61EAAF4916}">
      <dgm:prSet phldrT="[Text]" custT="1"/>
      <dgm:spPr>
        <a:ln w="38100">
          <a:solidFill>
            <a:srgbClr val="C00000"/>
          </a:solidFill>
        </a:ln>
      </dgm:spPr>
      <dgm:t>
        <a:bodyPr/>
        <a:lstStyle/>
        <a:p>
          <a:r>
            <a:rPr lang="en-US" sz="1200" dirty="0"/>
            <a:t>Make sure that every family has a choice of doctors (87%)</a:t>
          </a:r>
        </a:p>
      </dgm:t>
    </dgm:pt>
    <dgm:pt modelId="{61A22320-DBD8-4978-B7AA-897CB13EE47C}" type="parTrans" cxnId="{997520F9-8EF5-4093-BA0D-B949B012F272}">
      <dgm:prSet/>
      <dgm:spPr>
        <a:ln w="38100">
          <a:solidFill>
            <a:srgbClr val="C00000"/>
          </a:solidFill>
        </a:ln>
      </dgm:spPr>
      <dgm:t>
        <a:bodyPr/>
        <a:lstStyle/>
        <a:p>
          <a:endParaRPr lang="en-US"/>
        </a:p>
      </dgm:t>
    </dgm:pt>
    <dgm:pt modelId="{51F216CB-DA7B-42C5-BF11-0867B260254C}" type="sibTrans" cxnId="{997520F9-8EF5-4093-BA0D-B949B012F272}">
      <dgm:prSet/>
      <dgm:spPr/>
      <dgm:t>
        <a:bodyPr/>
        <a:lstStyle/>
        <a:p>
          <a:endParaRPr lang="en-US"/>
        </a:p>
      </dgm:t>
    </dgm:pt>
    <dgm:pt modelId="{A9896D11-87F2-4100-8709-B2B27EDB7036}">
      <dgm:prSet phldrT="[Text]" custT="1"/>
      <dgm:spPr>
        <a:ln w="38100">
          <a:solidFill>
            <a:srgbClr val="C00000"/>
          </a:solidFill>
        </a:ln>
      </dgm:spPr>
      <dgm:t>
        <a:bodyPr/>
        <a:lstStyle/>
        <a:p>
          <a:r>
            <a:rPr lang="en-US" sz="1200" dirty="0"/>
            <a:t>Make sure that your insurance plan will let you keep your doctor (90%)</a:t>
          </a:r>
        </a:p>
      </dgm:t>
    </dgm:pt>
    <dgm:pt modelId="{A0BE6160-8D14-4178-842F-5E3AC97504C1}">
      <dgm:prSet phldrT="[Text]" custT="1"/>
      <dgm:spPr>
        <a:ln w="38100">
          <a:solidFill>
            <a:srgbClr val="C00000"/>
          </a:solidFill>
        </a:ln>
      </dgm:spPr>
      <dgm:t>
        <a:bodyPr/>
        <a:lstStyle/>
        <a:p>
          <a:r>
            <a:rPr lang="en-US" sz="1200" dirty="0"/>
            <a:t>Give people more control over their own healthcare decisions (90%)</a:t>
          </a:r>
        </a:p>
      </dgm:t>
    </dgm:pt>
    <dgm:pt modelId="{45DEE8E1-BC6B-4CD8-AF9E-74531CDEAD74}">
      <dgm:prSet phldrT="[Text]" custT="1"/>
      <dgm:spPr>
        <a:solidFill>
          <a:srgbClr val="C00000"/>
        </a:solidFill>
        <a:ln w="38100">
          <a:solidFill>
            <a:srgbClr val="C00000"/>
          </a:solidFill>
        </a:ln>
      </dgm:spPr>
      <dgm:t>
        <a:bodyPr/>
        <a:lstStyle/>
        <a:p>
          <a:r>
            <a:rPr lang="en-US" sz="1800" dirty="0"/>
            <a:t>Trump Voters</a:t>
          </a:r>
        </a:p>
      </dgm:t>
    </dgm:pt>
    <dgm:pt modelId="{DAC46C93-417B-4044-BB4B-0ABC3F316079}" type="sibTrans" cxnId="{EDE7F405-3B59-45A8-8A40-8406CEE02F65}">
      <dgm:prSet/>
      <dgm:spPr/>
      <dgm:t>
        <a:bodyPr/>
        <a:lstStyle/>
        <a:p>
          <a:endParaRPr lang="en-US"/>
        </a:p>
      </dgm:t>
    </dgm:pt>
    <dgm:pt modelId="{67BA403C-608D-41C6-9E20-BC55CF04C31D}" type="parTrans" cxnId="{EDE7F405-3B59-45A8-8A40-8406CEE02F65}">
      <dgm:prSet/>
      <dgm:spPr/>
      <dgm:t>
        <a:bodyPr/>
        <a:lstStyle/>
        <a:p>
          <a:endParaRPr lang="en-US"/>
        </a:p>
      </dgm:t>
    </dgm:pt>
    <dgm:pt modelId="{BC3F2222-5C03-4A75-AE67-4543D7A28070}" type="sibTrans" cxnId="{9F4AFD57-6A96-466D-90BD-8D3B035D319B}">
      <dgm:prSet/>
      <dgm:spPr/>
      <dgm:t>
        <a:bodyPr/>
        <a:lstStyle/>
        <a:p>
          <a:endParaRPr lang="en-US"/>
        </a:p>
      </dgm:t>
    </dgm:pt>
    <dgm:pt modelId="{AF24B5B5-A30C-4230-8843-99AFED6D5A88}" type="parTrans" cxnId="{9F4AFD57-6A96-466D-90BD-8D3B035D319B}">
      <dgm:prSet/>
      <dgm:spPr>
        <a:ln w="38100">
          <a:solidFill>
            <a:srgbClr val="C00000"/>
          </a:solidFill>
        </a:ln>
      </dgm:spPr>
      <dgm:t>
        <a:bodyPr/>
        <a:lstStyle/>
        <a:p>
          <a:endParaRPr lang="en-US"/>
        </a:p>
      </dgm:t>
    </dgm:pt>
    <dgm:pt modelId="{BF720257-0F6A-4307-9EE7-387C0F6698BE}" type="sibTrans" cxnId="{DC56CD62-6E17-4D87-941C-F6A8E4D13414}">
      <dgm:prSet/>
      <dgm:spPr/>
      <dgm:t>
        <a:bodyPr/>
        <a:lstStyle/>
        <a:p>
          <a:endParaRPr lang="en-US"/>
        </a:p>
      </dgm:t>
    </dgm:pt>
    <dgm:pt modelId="{69E4AEF6-ED57-4F0A-A5D2-72D9EC339FE2}" type="parTrans" cxnId="{DC56CD62-6E17-4D87-941C-F6A8E4D13414}">
      <dgm:prSet/>
      <dgm:spPr>
        <a:ln w="38100">
          <a:solidFill>
            <a:srgbClr val="C00000"/>
          </a:solidFill>
        </a:ln>
      </dgm:spPr>
      <dgm:t>
        <a:bodyPr/>
        <a:lstStyle/>
        <a:p>
          <a:endParaRPr lang="en-US"/>
        </a:p>
      </dgm:t>
    </dgm:pt>
    <dgm:pt modelId="{6897C366-17AB-45AD-96F1-C3FED25DD24D}">
      <dgm:prSet phldrT="[Text]" custT="1"/>
      <dgm:spPr>
        <a:ln w="38100">
          <a:solidFill>
            <a:srgbClr val="C00000"/>
          </a:solidFill>
        </a:ln>
      </dgm:spPr>
      <dgm:t>
        <a:bodyPr/>
        <a:lstStyle/>
        <a:p>
          <a:r>
            <a:rPr lang="en-US" sz="1200" dirty="0"/>
            <a:t>Give people more control over their own health care decisions (90%)</a:t>
          </a:r>
        </a:p>
      </dgm:t>
    </dgm:pt>
    <dgm:pt modelId="{5460AEA8-2FDC-47CC-A968-C8221EE91507}" type="parTrans" cxnId="{3EEBEECC-3367-46A1-90AA-344941812FB8}">
      <dgm:prSet/>
      <dgm:spPr>
        <a:ln w="38100">
          <a:solidFill>
            <a:srgbClr val="C00000"/>
          </a:solidFill>
        </a:ln>
      </dgm:spPr>
      <dgm:t>
        <a:bodyPr/>
        <a:lstStyle/>
        <a:p>
          <a:endParaRPr lang="en-US"/>
        </a:p>
      </dgm:t>
    </dgm:pt>
    <dgm:pt modelId="{6EA81CC7-BBA2-4D44-8948-C4E0C40E7C46}" type="sibTrans" cxnId="{3EEBEECC-3367-46A1-90AA-344941812FB8}">
      <dgm:prSet/>
      <dgm:spPr/>
      <dgm:t>
        <a:bodyPr/>
        <a:lstStyle/>
        <a:p>
          <a:endParaRPr lang="en-US"/>
        </a:p>
      </dgm:t>
    </dgm:pt>
    <dgm:pt modelId="{B43529EB-307E-47D5-803E-705F80596B2E}">
      <dgm:prSet phldrT="[Text]" custT="1"/>
      <dgm:spPr>
        <a:solidFill>
          <a:srgbClr val="92D050"/>
        </a:solidFill>
        <a:ln w="38100">
          <a:solidFill>
            <a:srgbClr val="00B050"/>
          </a:solidFill>
        </a:ln>
      </dgm:spPr>
      <dgm:t>
        <a:bodyPr/>
        <a:lstStyle/>
        <a:p>
          <a:r>
            <a:rPr lang="en-US" sz="1800" dirty="0"/>
            <a:t>Independents</a:t>
          </a:r>
        </a:p>
      </dgm:t>
    </dgm:pt>
    <dgm:pt modelId="{6883D17E-A6DB-4AE3-99FD-890CC96D93E2}" type="parTrans" cxnId="{E661898F-95FD-42C8-922D-B77692908EFD}">
      <dgm:prSet/>
      <dgm:spPr/>
      <dgm:t>
        <a:bodyPr/>
        <a:lstStyle/>
        <a:p>
          <a:endParaRPr lang="en-US"/>
        </a:p>
      </dgm:t>
    </dgm:pt>
    <dgm:pt modelId="{07F77CB6-25F1-4147-B12C-7EC206C4AD06}" type="sibTrans" cxnId="{E661898F-95FD-42C8-922D-B77692908EFD}">
      <dgm:prSet/>
      <dgm:spPr/>
      <dgm:t>
        <a:bodyPr/>
        <a:lstStyle/>
        <a:p>
          <a:endParaRPr lang="en-US"/>
        </a:p>
      </dgm:t>
    </dgm:pt>
    <dgm:pt modelId="{9953134F-BD1A-4430-B2CC-55778EF75410}">
      <dgm:prSet phldrT="[Text]" custT="1"/>
      <dgm:spPr>
        <a:ln w="38100">
          <a:solidFill>
            <a:srgbClr val="00B050"/>
          </a:solidFill>
        </a:ln>
      </dgm:spPr>
      <dgm:t>
        <a:bodyPr/>
        <a:lstStyle/>
        <a:p>
          <a:r>
            <a:rPr lang="en-US" sz="1200" b="0" dirty="0"/>
            <a:t>Give people more control over their own health care decisions (83%)</a:t>
          </a:r>
        </a:p>
      </dgm:t>
    </dgm:pt>
    <dgm:pt modelId="{DCCD1D70-29E2-4200-9FF8-4921526B586E}" type="parTrans" cxnId="{38C386C6-4540-456D-996B-8E6F75DC912A}">
      <dgm:prSet/>
      <dgm:spPr>
        <a:ln w="38100">
          <a:solidFill>
            <a:srgbClr val="00B050"/>
          </a:solidFill>
        </a:ln>
      </dgm:spPr>
      <dgm:t>
        <a:bodyPr/>
        <a:lstStyle/>
        <a:p>
          <a:endParaRPr lang="en-US"/>
        </a:p>
      </dgm:t>
    </dgm:pt>
    <dgm:pt modelId="{032854D6-EBCC-45F2-B0E6-4CDE9A5B0F13}" type="sibTrans" cxnId="{38C386C6-4540-456D-996B-8E6F75DC912A}">
      <dgm:prSet/>
      <dgm:spPr/>
      <dgm:t>
        <a:bodyPr/>
        <a:lstStyle/>
        <a:p>
          <a:endParaRPr lang="en-US"/>
        </a:p>
      </dgm:t>
    </dgm:pt>
    <dgm:pt modelId="{4E36CC9D-F210-40C6-BC1F-673BC0ADD07C}">
      <dgm:prSet phldrT="[Text]" custT="1"/>
      <dgm:spPr>
        <a:ln w="38100">
          <a:solidFill>
            <a:srgbClr val="C00000"/>
          </a:solidFill>
        </a:ln>
      </dgm:spPr>
      <dgm:t>
        <a:bodyPr/>
        <a:lstStyle/>
        <a:p>
          <a:r>
            <a:rPr lang="en-US" sz="1200" dirty="0"/>
            <a:t>Make sure that every family has a choice of doctors </a:t>
          </a:r>
          <a:r>
            <a:rPr lang="en-US" sz="1200" b="0" dirty="0"/>
            <a:t>(86%)</a:t>
          </a:r>
        </a:p>
      </dgm:t>
    </dgm:pt>
    <dgm:pt modelId="{5A7F3C88-8828-4293-B89C-2B25E58C3A20}" type="parTrans" cxnId="{2A9CE908-0C6B-475A-8C43-C83B77B96C52}">
      <dgm:prSet/>
      <dgm:spPr>
        <a:ln w="38100">
          <a:solidFill>
            <a:srgbClr val="C00000"/>
          </a:solidFill>
        </a:ln>
      </dgm:spPr>
      <dgm:t>
        <a:bodyPr/>
        <a:lstStyle/>
        <a:p>
          <a:endParaRPr lang="en-US"/>
        </a:p>
      </dgm:t>
    </dgm:pt>
    <dgm:pt modelId="{95422E3B-043E-4A4A-81DB-EADD8535FBB2}" type="sibTrans" cxnId="{2A9CE908-0C6B-475A-8C43-C83B77B96C52}">
      <dgm:prSet/>
      <dgm:spPr/>
      <dgm:t>
        <a:bodyPr/>
        <a:lstStyle/>
        <a:p>
          <a:endParaRPr lang="en-US"/>
        </a:p>
      </dgm:t>
    </dgm:pt>
    <dgm:pt modelId="{F1766C2B-2B47-45A7-B264-A330D87C01FB}">
      <dgm:prSet phldrT="[Text]" custT="1"/>
      <dgm:spPr>
        <a:ln w="38100">
          <a:solidFill>
            <a:srgbClr val="00B050"/>
          </a:solidFill>
        </a:ln>
      </dgm:spPr>
      <dgm:t>
        <a:bodyPr/>
        <a:lstStyle/>
        <a:p>
          <a:r>
            <a:rPr lang="en-US" sz="1200" dirty="0"/>
            <a:t>Make sure that every family has a choice of doctors</a:t>
          </a:r>
          <a:r>
            <a:rPr lang="en-US" sz="1200" b="0" dirty="0"/>
            <a:t> (80%)</a:t>
          </a:r>
        </a:p>
      </dgm:t>
    </dgm:pt>
    <dgm:pt modelId="{4059BE52-C575-4EA5-8661-E1E2D328EDFE}" type="parTrans" cxnId="{DF2203BE-2BA1-4F1F-A1B1-5F4D6BAB73ED}">
      <dgm:prSet/>
      <dgm:spPr>
        <a:ln w="38100">
          <a:solidFill>
            <a:srgbClr val="00B050"/>
          </a:solidFill>
        </a:ln>
      </dgm:spPr>
      <dgm:t>
        <a:bodyPr/>
        <a:lstStyle/>
        <a:p>
          <a:endParaRPr lang="en-US"/>
        </a:p>
      </dgm:t>
    </dgm:pt>
    <dgm:pt modelId="{BAA48ADF-FDE0-4AD5-81AE-F2DBF86B9D74}" type="sibTrans" cxnId="{DF2203BE-2BA1-4F1F-A1B1-5F4D6BAB73ED}">
      <dgm:prSet/>
      <dgm:spPr/>
      <dgm:t>
        <a:bodyPr/>
        <a:lstStyle/>
        <a:p>
          <a:endParaRPr lang="en-US"/>
        </a:p>
      </dgm:t>
    </dgm:pt>
    <dgm:pt modelId="{FB0EC983-0770-4682-B939-B1CAF2BC6BB5}">
      <dgm:prSet phldrT="[Text]" custT="1"/>
      <dgm:spPr>
        <a:ln w="38100">
          <a:solidFill>
            <a:srgbClr val="00B050"/>
          </a:solidFill>
        </a:ln>
      </dgm:spPr>
      <dgm:t>
        <a:bodyPr/>
        <a:lstStyle/>
        <a:p>
          <a:r>
            <a:rPr lang="en-US" sz="1200" dirty="0"/>
            <a:t>Guarantee affordable coverage for those with pre-existing conditions (76%)</a:t>
          </a:r>
          <a:endParaRPr lang="en-US" sz="1200" b="0" dirty="0"/>
        </a:p>
      </dgm:t>
    </dgm:pt>
    <dgm:pt modelId="{126D6354-D38E-4EB8-8154-06D0B64DD4F6}" type="parTrans" cxnId="{9271147C-6FE0-4A2E-828E-C6B5B4C554BD}">
      <dgm:prSet/>
      <dgm:spPr>
        <a:ln w="38100">
          <a:solidFill>
            <a:srgbClr val="00B050"/>
          </a:solidFill>
        </a:ln>
      </dgm:spPr>
      <dgm:t>
        <a:bodyPr/>
        <a:lstStyle/>
        <a:p>
          <a:endParaRPr lang="en-US"/>
        </a:p>
      </dgm:t>
    </dgm:pt>
    <dgm:pt modelId="{4F6FE5C2-8BA2-4692-A384-55F4F250621E}" type="sibTrans" cxnId="{9271147C-6FE0-4A2E-828E-C6B5B4C554BD}">
      <dgm:prSet/>
      <dgm:spPr/>
      <dgm:t>
        <a:bodyPr/>
        <a:lstStyle/>
        <a:p>
          <a:endParaRPr lang="en-US"/>
        </a:p>
      </dgm:t>
    </dgm:pt>
    <dgm:pt modelId="{E25D383D-B77F-44BD-804E-70440560A2F3}" type="pres">
      <dgm:prSet presAssocID="{52E551FC-25B8-4FDD-90B7-D0AD71F92AFE}" presName="linear" presStyleCnt="0">
        <dgm:presLayoutVars>
          <dgm:dir/>
          <dgm:animLvl val="lvl"/>
          <dgm:resizeHandles val="exact"/>
        </dgm:presLayoutVars>
      </dgm:prSet>
      <dgm:spPr/>
    </dgm:pt>
    <dgm:pt modelId="{FC9EDE82-5E01-4918-8683-97963218214E}" type="pres">
      <dgm:prSet presAssocID="{FF072E3C-7F48-4B95-A9B8-D2FF5ADBADE4}" presName="parentLin" presStyleCnt="0"/>
      <dgm:spPr/>
    </dgm:pt>
    <dgm:pt modelId="{BDBB29DD-8D72-453F-BFEF-C4A7681F715F}" type="pres">
      <dgm:prSet presAssocID="{FF072E3C-7F48-4B95-A9B8-D2FF5ADBADE4}" presName="parentLeftMargin" presStyleLbl="node1" presStyleIdx="0" presStyleCnt="3"/>
      <dgm:spPr/>
    </dgm:pt>
    <dgm:pt modelId="{70D50615-99D9-453E-81A3-B25DB12150F5}" type="pres">
      <dgm:prSet presAssocID="{FF072E3C-7F48-4B95-A9B8-D2FF5ADBADE4}" presName="parentText" presStyleLbl="node1" presStyleIdx="0" presStyleCnt="3">
        <dgm:presLayoutVars>
          <dgm:chMax val="0"/>
          <dgm:bulletEnabled val="1"/>
        </dgm:presLayoutVars>
      </dgm:prSet>
      <dgm:spPr/>
    </dgm:pt>
    <dgm:pt modelId="{63942571-4F1E-49BB-A3A0-A54708056522}" type="pres">
      <dgm:prSet presAssocID="{FF072E3C-7F48-4B95-A9B8-D2FF5ADBADE4}" presName="negativeSpace" presStyleCnt="0"/>
      <dgm:spPr/>
    </dgm:pt>
    <dgm:pt modelId="{8D2CF967-75E4-4FBC-9BE7-A1159F496C04}" type="pres">
      <dgm:prSet presAssocID="{FF072E3C-7F48-4B95-A9B8-D2FF5ADBADE4}" presName="childText" presStyleLbl="conFgAcc1" presStyleIdx="0" presStyleCnt="3">
        <dgm:presLayoutVars>
          <dgm:bulletEnabled val="1"/>
        </dgm:presLayoutVars>
      </dgm:prSet>
      <dgm:spPr/>
    </dgm:pt>
    <dgm:pt modelId="{B56D86A7-A5CA-4DC4-98E7-0E5FEF5B3262}" type="pres">
      <dgm:prSet presAssocID="{70EB461E-107F-4D9D-A89E-2517B2AC55D9}" presName="spaceBetweenRectangles" presStyleCnt="0"/>
      <dgm:spPr/>
    </dgm:pt>
    <dgm:pt modelId="{1B4862EF-18B5-42BD-8AF1-A2C87C8B596B}" type="pres">
      <dgm:prSet presAssocID="{45DEE8E1-BC6B-4CD8-AF9E-74531CDEAD74}" presName="parentLin" presStyleCnt="0"/>
      <dgm:spPr/>
    </dgm:pt>
    <dgm:pt modelId="{EFBD6D8C-327D-488F-BA87-8621EEB3726E}" type="pres">
      <dgm:prSet presAssocID="{45DEE8E1-BC6B-4CD8-AF9E-74531CDEAD74}" presName="parentLeftMargin" presStyleLbl="node1" presStyleIdx="0" presStyleCnt="3"/>
      <dgm:spPr/>
    </dgm:pt>
    <dgm:pt modelId="{DB8C7D8C-9B45-462F-BF41-415E8815D904}" type="pres">
      <dgm:prSet presAssocID="{45DEE8E1-BC6B-4CD8-AF9E-74531CDEAD74}" presName="parentText" presStyleLbl="node1" presStyleIdx="1" presStyleCnt="3">
        <dgm:presLayoutVars>
          <dgm:chMax val="0"/>
          <dgm:bulletEnabled val="1"/>
        </dgm:presLayoutVars>
      </dgm:prSet>
      <dgm:spPr/>
    </dgm:pt>
    <dgm:pt modelId="{1C5FF917-2424-4533-9F13-07C56AE49AC9}" type="pres">
      <dgm:prSet presAssocID="{45DEE8E1-BC6B-4CD8-AF9E-74531CDEAD74}" presName="negativeSpace" presStyleCnt="0"/>
      <dgm:spPr/>
    </dgm:pt>
    <dgm:pt modelId="{D1AB903F-3FCF-41DB-94CB-AB7F8E086A5E}" type="pres">
      <dgm:prSet presAssocID="{45DEE8E1-BC6B-4CD8-AF9E-74531CDEAD74}" presName="childText" presStyleLbl="conFgAcc1" presStyleIdx="1" presStyleCnt="3" custLinFactNeighborY="8329">
        <dgm:presLayoutVars>
          <dgm:bulletEnabled val="1"/>
        </dgm:presLayoutVars>
      </dgm:prSet>
      <dgm:spPr/>
    </dgm:pt>
    <dgm:pt modelId="{65995F97-6EFD-4A1E-89D2-B092677A63A3}" type="pres">
      <dgm:prSet presAssocID="{DAC46C93-417B-4044-BB4B-0ABC3F316079}" presName="spaceBetweenRectangles" presStyleCnt="0"/>
      <dgm:spPr/>
    </dgm:pt>
    <dgm:pt modelId="{4868636C-4D33-4757-9003-17DDD68A76B9}" type="pres">
      <dgm:prSet presAssocID="{B43529EB-307E-47D5-803E-705F80596B2E}" presName="parentLin" presStyleCnt="0"/>
      <dgm:spPr/>
    </dgm:pt>
    <dgm:pt modelId="{F2886E57-212B-448F-AD82-26D7E1710179}" type="pres">
      <dgm:prSet presAssocID="{B43529EB-307E-47D5-803E-705F80596B2E}" presName="parentLeftMargin" presStyleLbl="node1" presStyleIdx="1" presStyleCnt="3"/>
      <dgm:spPr/>
    </dgm:pt>
    <dgm:pt modelId="{4FFBD7FD-5C97-4BAC-8304-470D98EADA61}" type="pres">
      <dgm:prSet presAssocID="{B43529EB-307E-47D5-803E-705F80596B2E}" presName="parentText" presStyleLbl="node1" presStyleIdx="2" presStyleCnt="3">
        <dgm:presLayoutVars>
          <dgm:chMax val="0"/>
          <dgm:bulletEnabled val="1"/>
        </dgm:presLayoutVars>
      </dgm:prSet>
      <dgm:spPr/>
    </dgm:pt>
    <dgm:pt modelId="{A6F7A73E-5A21-46B9-AFCF-9083B7B37DCE}" type="pres">
      <dgm:prSet presAssocID="{B43529EB-307E-47D5-803E-705F80596B2E}" presName="negativeSpace" presStyleCnt="0"/>
      <dgm:spPr/>
    </dgm:pt>
    <dgm:pt modelId="{A891358A-80C0-4E56-ACF0-32BC3B844DCE}" type="pres">
      <dgm:prSet presAssocID="{B43529EB-307E-47D5-803E-705F80596B2E}" presName="childText" presStyleLbl="conFgAcc1" presStyleIdx="2" presStyleCnt="3">
        <dgm:presLayoutVars>
          <dgm:bulletEnabled val="1"/>
        </dgm:presLayoutVars>
      </dgm:prSet>
      <dgm:spPr/>
    </dgm:pt>
  </dgm:ptLst>
  <dgm:cxnLst>
    <dgm:cxn modelId="{F6A4E301-BCAE-4FAD-A49F-15219B01EB65}" type="presOf" srcId="{A0BE6160-8D14-4178-842F-5E3AC97504C1}" destId="{D1AB903F-3FCF-41DB-94CB-AB7F8E086A5E}" srcOrd="0" destOrd="0" presId="urn:microsoft.com/office/officeart/2005/8/layout/list1"/>
    <dgm:cxn modelId="{EDE7F405-3B59-45A8-8A40-8406CEE02F65}" srcId="{52E551FC-25B8-4FDD-90B7-D0AD71F92AFE}" destId="{45DEE8E1-BC6B-4CD8-AF9E-74531CDEAD74}" srcOrd="1" destOrd="0" parTransId="{67BA403C-608D-41C6-9E20-BC55CF04C31D}" sibTransId="{DAC46C93-417B-4044-BB4B-0ABC3F316079}"/>
    <dgm:cxn modelId="{E1EF5D07-77CB-4DB9-A841-A5F4E92F554F}" type="presOf" srcId="{45DEE8E1-BC6B-4CD8-AF9E-74531CDEAD74}" destId="{DB8C7D8C-9B45-462F-BF41-415E8815D904}" srcOrd="1" destOrd="0" presId="urn:microsoft.com/office/officeart/2005/8/layout/list1"/>
    <dgm:cxn modelId="{6C4C5108-8903-462F-8D54-5E89AFA6C337}" type="presOf" srcId="{B43529EB-307E-47D5-803E-705F80596B2E}" destId="{F2886E57-212B-448F-AD82-26D7E1710179}" srcOrd="0" destOrd="0" presId="urn:microsoft.com/office/officeart/2005/8/layout/list1"/>
    <dgm:cxn modelId="{2A9CE908-0C6B-475A-8C43-C83B77B96C52}" srcId="{45DEE8E1-BC6B-4CD8-AF9E-74531CDEAD74}" destId="{4E36CC9D-F210-40C6-BC1F-673BC0ADD07C}" srcOrd="2" destOrd="0" parTransId="{5A7F3C88-8828-4293-B89C-2B25E58C3A20}" sibTransId="{95422E3B-043E-4A4A-81DB-EADD8535FBB2}"/>
    <dgm:cxn modelId="{000A3F0B-5C9E-429B-BD2A-25B30FA1029C}" type="presOf" srcId="{FB0EC983-0770-4682-B939-B1CAF2BC6BB5}" destId="{A891358A-80C0-4E56-ACF0-32BC3B844DCE}" srcOrd="0" destOrd="2" presId="urn:microsoft.com/office/officeart/2005/8/layout/list1"/>
    <dgm:cxn modelId="{4B9A2212-D0C1-43B2-8D0A-50C1C45311A6}" type="presOf" srcId="{52E551FC-25B8-4FDD-90B7-D0AD71F92AFE}" destId="{E25D383D-B77F-44BD-804E-70440560A2F3}" srcOrd="0" destOrd="0" presId="urn:microsoft.com/office/officeart/2005/8/layout/list1"/>
    <dgm:cxn modelId="{2A715E34-402B-4C0A-9BB3-7ABA47C0F36F}" type="presOf" srcId="{D4619888-DB68-4129-AA30-3C95CB156463}" destId="{8D2CF967-75E4-4FBC-9BE7-A1159F496C04}" srcOrd="0" destOrd="0" presId="urn:microsoft.com/office/officeart/2005/8/layout/list1"/>
    <dgm:cxn modelId="{51723D36-2EEA-4BCD-88C4-ACFA2F5EC0A1}" type="presOf" srcId="{9953134F-BD1A-4430-B2CC-55778EF75410}" destId="{A891358A-80C0-4E56-ACF0-32BC3B844DCE}" srcOrd="0" destOrd="0" presId="urn:microsoft.com/office/officeart/2005/8/layout/list1"/>
    <dgm:cxn modelId="{37713D40-F662-429F-944C-07AA7A98EFE4}" type="presOf" srcId="{F1766C2B-2B47-45A7-B264-A330D87C01FB}" destId="{A891358A-80C0-4E56-ACF0-32BC3B844DCE}" srcOrd="0" destOrd="1" presId="urn:microsoft.com/office/officeart/2005/8/layout/list1"/>
    <dgm:cxn modelId="{DC56CD62-6E17-4D87-941C-F6A8E4D13414}" srcId="{45DEE8E1-BC6B-4CD8-AF9E-74531CDEAD74}" destId="{A0BE6160-8D14-4178-842F-5E3AC97504C1}" srcOrd="0" destOrd="0" parTransId="{69E4AEF6-ED57-4F0A-A5D2-72D9EC339FE2}" sibTransId="{BF720257-0F6A-4307-9EE7-387C0F6698BE}"/>
    <dgm:cxn modelId="{91B6B643-B726-4107-A6C8-AD0A78681B43}" type="presOf" srcId="{45DEE8E1-BC6B-4CD8-AF9E-74531CDEAD74}" destId="{EFBD6D8C-327D-488F-BA87-8621EEB3726E}" srcOrd="0" destOrd="0" presId="urn:microsoft.com/office/officeart/2005/8/layout/list1"/>
    <dgm:cxn modelId="{775EFF4A-01AC-4353-A180-3FB023F5CEFC}" srcId="{52E551FC-25B8-4FDD-90B7-D0AD71F92AFE}" destId="{FF072E3C-7F48-4B95-A9B8-D2FF5ADBADE4}" srcOrd="0" destOrd="0" parTransId="{12DA632F-904B-4773-B1D5-8253650D8278}" sibTransId="{70EB461E-107F-4D9D-A89E-2517B2AC55D9}"/>
    <dgm:cxn modelId="{B138BA52-3BF2-400B-83D0-1A1108E4D9A4}" srcId="{FF072E3C-7F48-4B95-A9B8-D2FF5ADBADE4}" destId="{D4619888-DB68-4129-AA30-3C95CB156463}" srcOrd="0" destOrd="0" parTransId="{4705B18F-F6DA-419B-A9E1-9189C686302B}" sibTransId="{7713EB94-A245-4715-BB28-8A0BB57A1BED}"/>
    <dgm:cxn modelId="{7AB74353-F5B0-4496-93AA-BD0A47B78BF7}" type="presOf" srcId="{4E36CC9D-F210-40C6-BC1F-673BC0ADD07C}" destId="{D1AB903F-3FCF-41DB-94CB-AB7F8E086A5E}" srcOrd="0" destOrd="2" presId="urn:microsoft.com/office/officeart/2005/8/layout/list1"/>
    <dgm:cxn modelId="{71AAAB73-D9FD-4176-83B4-9EB710570E7D}" type="presOf" srcId="{FF072E3C-7F48-4B95-A9B8-D2FF5ADBADE4}" destId="{70D50615-99D9-453E-81A3-B25DB12150F5}" srcOrd="1" destOrd="0" presId="urn:microsoft.com/office/officeart/2005/8/layout/list1"/>
    <dgm:cxn modelId="{9F4AFD57-6A96-466D-90BD-8D3B035D319B}" srcId="{45DEE8E1-BC6B-4CD8-AF9E-74531CDEAD74}" destId="{A9896D11-87F2-4100-8709-B2B27EDB7036}" srcOrd="1" destOrd="0" parTransId="{AF24B5B5-A30C-4230-8843-99AFED6D5A88}" sibTransId="{BC3F2222-5C03-4A75-AE67-4543D7A28070}"/>
    <dgm:cxn modelId="{9271147C-6FE0-4A2E-828E-C6B5B4C554BD}" srcId="{B43529EB-307E-47D5-803E-705F80596B2E}" destId="{FB0EC983-0770-4682-B939-B1CAF2BC6BB5}" srcOrd="2" destOrd="0" parTransId="{126D6354-D38E-4EB8-8154-06D0B64DD4F6}" sibTransId="{4F6FE5C2-8BA2-4692-A384-55F4F250621E}"/>
    <dgm:cxn modelId="{AF26F684-73D4-4B9F-B89F-D334EDC053E9}" type="presOf" srcId="{6897C366-17AB-45AD-96F1-C3FED25DD24D}" destId="{8D2CF967-75E4-4FBC-9BE7-A1159F496C04}" srcOrd="0" destOrd="1" presId="urn:microsoft.com/office/officeart/2005/8/layout/list1"/>
    <dgm:cxn modelId="{E661898F-95FD-42C8-922D-B77692908EFD}" srcId="{52E551FC-25B8-4FDD-90B7-D0AD71F92AFE}" destId="{B43529EB-307E-47D5-803E-705F80596B2E}" srcOrd="2" destOrd="0" parTransId="{6883D17E-A6DB-4AE3-99FD-890CC96D93E2}" sibTransId="{07F77CB6-25F1-4147-B12C-7EC206C4AD06}"/>
    <dgm:cxn modelId="{A7140795-8F97-4174-A54D-B6F526A678A6}" type="presOf" srcId="{FF072E3C-7F48-4B95-A9B8-D2FF5ADBADE4}" destId="{BDBB29DD-8D72-453F-BFEF-C4A7681F715F}" srcOrd="0" destOrd="0" presId="urn:microsoft.com/office/officeart/2005/8/layout/list1"/>
    <dgm:cxn modelId="{9D3A9AAB-3672-401F-A23D-C3EDFB67E6AF}" type="presOf" srcId="{A9896D11-87F2-4100-8709-B2B27EDB7036}" destId="{D1AB903F-3FCF-41DB-94CB-AB7F8E086A5E}" srcOrd="0" destOrd="1" presId="urn:microsoft.com/office/officeart/2005/8/layout/list1"/>
    <dgm:cxn modelId="{DF2203BE-2BA1-4F1F-A1B1-5F4D6BAB73ED}" srcId="{B43529EB-307E-47D5-803E-705F80596B2E}" destId="{F1766C2B-2B47-45A7-B264-A330D87C01FB}" srcOrd="1" destOrd="0" parTransId="{4059BE52-C575-4EA5-8661-E1E2D328EDFE}" sibTransId="{BAA48ADF-FDE0-4AD5-81AE-F2DBF86B9D74}"/>
    <dgm:cxn modelId="{87B1A8BF-78F3-41E1-84DF-32E23A0026BD}" type="presOf" srcId="{CF6B7ECB-E2FF-4134-9514-6E61EAAF4916}" destId="{8D2CF967-75E4-4FBC-9BE7-A1159F496C04}" srcOrd="0" destOrd="2" presId="urn:microsoft.com/office/officeart/2005/8/layout/list1"/>
    <dgm:cxn modelId="{38C386C6-4540-456D-996B-8E6F75DC912A}" srcId="{B43529EB-307E-47D5-803E-705F80596B2E}" destId="{9953134F-BD1A-4430-B2CC-55778EF75410}" srcOrd="0" destOrd="0" parTransId="{DCCD1D70-29E2-4200-9FF8-4921526B586E}" sibTransId="{032854D6-EBCC-45F2-B0E6-4CDE9A5B0F13}"/>
    <dgm:cxn modelId="{3EEBEECC-3367-46A1-90AA-344941812FB8}" srcId="{FF072E3C-7F48-4B95-A9B8-D2FF5ADBADE4}" destId="{6897C366-17AB-45AD-96F1-C3FED25DD24D}" srcOrd="1" destOrd="0" parTransId="{5460AEA8-2FDC-47CC-A968-C8221EE91507}" sibTransId="{6EA81CC7-BBA2-4D44-8948-C4E0C40E7C46}"/>
    <dgm:cxn modelId="{157738D5-F95B-4A3A-B602-2B0E29C8C021}" type="presOf" srcId="{B43529EB-307E-47D5-803E-705F80596B2E}" destId="{4FFBD7FD-5C97-4BAC-8304-470D98EADA61}" srcOrd="1" destOrd="0" presId="urn:microsoft.com/office/officeart/2005/8/layout/list1"/>
    <dgm:cxn modelId="{997520F9-8EF5-4093-BA0D-B949B012F272}" srcId="{FF072E3C-7F48-4B95-A9B8-D2FF5ADBADE4}" destId="{CF6B7ECB-E2FF-4134-9514-6E61EAAF4916}" srcOrd="2" destOrd="0" parTransId="{61A22320-DBD8-4978-B7AA-897CB13EE47C}" sibTransId="{51F216CB-DA7B-42C5-BF11-0867B260254C}"/>
    <dgm:cxn modelId="{21986989-C3C6-4578-B439-9E79D46A1097}" type="presParOf" srcId="{E25D383D-B77F-44BD-804E-70440560A2F3}" destId="{FC9EDE82-5E01-4918-8683-97963218214E}" srcOrd="0" destOrd="0" presId="urn:microsoft.com/office/officeart/2005/8/layout/list1"/>
    <dgm:cxn modelId="{9E20231D-95DC-4985-9ACD-460E7EB3C541}" type="presParOf" srcId="{FC9EDE82-5E01-4918-8683-97963218214E}" destId="{BDBB29DD-8D72-453F-BFEF-C4A7681F715F}" srcOrd="0" destOrd="0" presId="urn:microsoft.com/office/officeart/2005/8/layout/list1"/>
    <dgm:cxn modelId="{9BBD46E6-79C6-41AA-80E2-4464D502A0FC}" type="presParOf" srcId="{FC9EDE82-5E01-4918-8683-97963218214E}" destId="{70D50615-99D9-453E-81A3-B25DB12150F5}" srcOrd="1" destOrd="0" presId="urn:microsoft.com/office/officeart/2005/8/layout/list1"/>
    <dgm:cxn modelId="{5A7C9A4A-3FD2-4C47-9B1B-DF37604E18B6}" type="presParOf" srcId="{E25D383D-B77F-44BD-804E-70440560A2F3}" destId="{63942571-4F1E-49BB-A3A0-A54708056522}" srcOrd="1" destOrd="0" presId="urn:microsoft.com/office/officeart/2005/8/layout/list1"/>
    <dgm:cxn modelId="{952A0419-DE3C-41B2-A174-8353F76A66CF}" type="presParOf" srcId="{E25D383D-B77F-44BD-804E-70440560A2F3}" destId="{8D2CF967-75E4-4FBC-9BE7-A1159F496C04}" srcOrd="2" destOrd="0" presId="urn:microsoft.com/office/officeart/2005/8/layout/list1"/>
    <dgm:cxn modelId="{DA44F3BA-1A11-4BF9-BFCA-C304A8853897}" type="presParOf" srcId="{E25D383D-B77F-44BD-804E-70440560A2F3}" destId="{B56D86A7-A5CA-4DC4-98E7-0E5FEF5B3262}" srcOrd="3" destOrd="0" presId="urn:microsoft.com/office/officeart/2005/8/layout/list1"/>
    <dgm:cxn modelId="{8FE5A868-66AD-43D8-B7BB-AC99E90FF8D3}" type="presParOf" srcId="{E25D383D-B77F-44BD-804E-70440560A2F3}" destId="{1B4862EF-18B5-42BD-8AF1-A2C87C8B596B}" srcOrd="4" destOrd="0" presId="urn:microsoft.com/office/officeart/2005/8/layout/list1"/>
    <dgm:cxn modelId="{D6F75863-1DF9-494E-BCF7-38C0A7066FD0}" type="presParOf" srcId="{1B4862EF-18B5-42BD-8AF1-A2C87C8B596B}" destId="{EFBD6D8C-327D-488F-BA87-8621EEB3726E}" srcOrd="0" destOrd="0" presId="urn:microsoft.com/office/officeart/2005/8/layout/list1"/>
    <dgm:cxn modelId="{7789BC02-3A12-4EA9-84D4-35FD8137E379}" type="presParOf" srcId="{1B4862EF-18B5-42BD-8AF1-A2C87C8B596B}" destId="{DB8C7D8C-9B45-462F-BF41-415E8815D904}" srcOrd="1" destOrd="0" presId="urn:microsoft.com/office/officeart/2005/8/layout/list1"/>
    <dgm:cxn modelId="{88AEA45E-B9B1-44AD-944F-266C0ED6DA1A}" type="presParOf" srcId="{E25D383D-B77F-44BD-804E-70440560A2F3}" destId="{1C5FF917-2424-4533-9F13-07C56AE49AC9}" srcOrd="5" destOrd="0" presId="urn:microsoft.com/office/officeart/2005/8/layout/list1"/>
    <dgm:cxn modelId="{61AD90E0-FC18-4FA7-AA96-F779A61A2A29}" type="presParOf" srcId="{E25D383D-B77F-44BD-804E-70440560A2F3}" destId="{D1AB903F-3FCF-41DB-94CB-AB7F8E086A5E}" srcOrd="6" destOrd="0" presId="urn:microsoft.com/office/officeart/2005/8/layout/list1"/>
    <dgm:cxn modelId="{53815AA7-5494-4B96-838F-44A3397BCA50}" type="presParOf" srcId="{E25D383D-B77F-44BD-804E-70440560A2F3}" destId="{65995F97-6EFD-4A1E-89D2-B092677A63A3}" srcOrd="7" destOrd="0" presId="urn:microsoft.com/office/officeart/2005/8/layout/list1"/>
    <dgm:cxn modelId="{4F321582-A8B3-4A03-80B4-59982B834647}" type="presParOf" srcId="{E25D383D-B77F-44BD-804E-70440560A2F3}" destId="{4868636C-4D33-4757-9003-17DDD68A76B9}" srcOrd="8" destOrd="0" presId="urn:microsoft.com/office/officeart/2005/8/layout/list1"/>
    <dgm:cxn modelId="{2160BA75-E6F5-4163-8EDB-CB54526C4C86}" type="presParOf" srcId="{4868636C-4D33-4757-9003-17DDD68A76B9}" destId="{F2886E57-212B-448F-AD82-26D7E1710179}" srcOrd="0" destOrd="0" presId="urn:microsoft.com/office/officeart/2005/8/layout/list1"/>
    <dgm:cxn modelId="{D3EE1097-305A-4D06-8BDA-049D54F79469}" type="presParOf" srcId="{4868636C-4D33-4757-9003-17DDD68A76B9}" destId="{4FFBD7FD-5C97-4BAC-8304-470D98EADA61}" srcOrd="1" destOrd="0" presId="urn:microsoft.com/office/officeart/2005/8/layout/list1"/>
    <dgm:cxn modelId="{5D492C00-AF37-44DF-90AA-0063DD735791}" type="presParOf" srcId="{E25D383D-B77F-44BD-804E-70440560A2F3}" destId="{A6F7A73E-5A21-46B9-AFCF-9083B7B37DCE}" srcOrd="9" destOrd="0" presId="urn:microsoft.com/office/officeart/2005/8/layout/list1"/>
    <dgm:cxn modelId="{B744226A-49AD-4778-9997-960272F8A297}" type="presParOf" srcId="{E25D383D-B77F-44BD-804E-70440560A2F3}" destId="{A891358A-80C0-4E56-ACF0-32BC3B844DCE}" srcOrd="10" destOrd="0" presId="urn:microsoft.com/office/officeart/2005/8/layout/list1"/>
  </dgm:cxnLst>
  <dgm:bg/>
  <dgm:whole/>
  <dgm:extLst>
    <a:ext uri="http://schemas.microsoft.com/office/drawing/2008/diagram">
      <dsp:dataModelExt xmlns:dsp="http://schemas.microsoft.com/office/drawing/2008/diagram" relId="rId8"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362DC81-A781-46E1-B698-279480ED890A}">
      <dsp:nvSpPr>
        <dsp:cNvPr id="0" name=""/>
        <dsp:cNvSpPr/>
      </dsp:nvSpPr>
      <dsp:spPr>
        <a:xfrm>
          <a:off x="0" y="39689"/>
          <a:ext cx="4640354" cy="6074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38100">
          <a:solidFill>
            <a:schemeClr val="bg1"/>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N=1,205 likely 2018 voters</a:t>
          </a:r>
          <a:endParaRPr lang="en-US" sz="1800" kern="1200" dirty="0">
            <a:solidFill>
              <a:schemeClr val="bg1"/>
            </a:solidFill>
          </a:endParaRPr>
        </a:p>
      </dsp:txBody>
      <dsp:txXfrm>
        <a:off x="29652" y="69341"/>
        <a:ext cx="4581050" cy="548111"/>
      </dsp:txXfrm>
    </dsp:sp>
    <dsp:sp modelId="{E19B02A3-5B18-4F3C-B888-1ABEE5F238C6}">
      <dsp:nvSpPr>
        <dsp:cNvPr id="0" name=""/>
        <dsp:cNvSpPr/>
      </dsp:nvSpPr>
      <dsp:spPr>
        <a:xfrm>
          <a:off x="0" y="765184"/>
          <a:ext cx="4640354" cy="6074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38100">
          <a:solidFill>
            <a:schemeClr val="bg1"/>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Battleground / Key states: </a:t>
          </a:r>
          <a:r>
            <a:rPr lang="en-US" sz="1800" kern="1200" cap="none" dirty="0">
              <a:solidFill>
                <a:schemeClr val="bg1"/>
              </a:solidFill>
            </a:rPr>
            <a:t>AZ, FL, IN, </a:t>
          </a:r>
          <a:r>
            <a:rPr lang="en-US" sz="1800" kern="1200" cap="none" dirty="0"/>
            <a:t>LA,</a:t>
          </a:r>
          <a:r>
            <a:rPr lang="en-US" sz="1800" kern="1200" cap="none" dirty="0">
              <a:solidFill>
                <a:schemeClr val="bg1"/>
              </a:solidFill>
            </a:rPr>
            <a:t> MO, MT, ND, NV, OH, PA, WV</a:t>
          </a:r>
          <a:endParaRPr lang="en-US" sz="1800" kern="1200" dirty="0">
            <a:solidFill>
              <a:schemeClr val="bg1"/>
            </a:solidFill>
          </a:endParaRPr>
        </a:p>
      </dsp:txBody>
      <dsp:txXfrm>
        <a:off x="29652" y="794836"/>
        <a:ext cx="4581050" cy="548111"/>
      </dsp:txXfrm>
    </dsp:sp>
    <dsp:sp modelId="{279854E7-359B-4FA3-A8F0-47C8F8C4B98F}">
      <dsp:nvSpPr>
        <dsp:cNvPr id="0" name=""/>
        <dsp:cNvSpPr/>
      </dsp:nvSpPr>
      <dsp:spPr>
        <a:xfrm>
          <a:off x="0" y="1490679"/>
          <a:ext cx="4640354" cy="6074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38100">
          <a:solidFill>
            <a:schemeClr val="bg1"/>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57% of interviews conducted via cell phone</a:t>
          </a:r>
        </a:p>
      </dsp:txBody>
      <dsp:txXfrm>
        <a:off x="29652" y="1520331"/>
        <a:ext cx="4581050" cy="548111"/>
      </dsp:txXfrm>
    </dsp:sp>
    <dsp:sp modelId="{52F7DFCA-BB7E-4FE6-90AF-C7465F55C9D5}">
      <dsp:nvSpPr>
        <dsp:cNvPr id="0" name=""/>
        <dsp:cNvSpPr/>
      </dsp:nvSpPr>
      <dsp:spPr>
        <a:xfrm>
          <a:off x="0" y="2216175"/>
          <a:ext cx="4640354" cy="6074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38100">
          <a:solidFill>
            <a:schemeClr val="bg1"/>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Distributed proportionate to the voting populations in each state</a:t>
          </a:r>
        </a:p>
      </dsp:txBody>
      <dsp:txXfrm>
        <a:off x="29652" y="2245827"/>
        <a:ext cx="4581050" cy="548111"/>
      </dsp:txXfrm>
    </dsp:sp>
    <dsp:sp modelId="{CB4D37C9-F862-4580-83E5-3356CBDD6D6A}">
      <dsp:nvSpPr>
        <dsp:cNvPr id="0" name=""/>
        <dsp:cNvSpPr/>
      </dsp:nvSpPr>
      <dsp:spPr>
        <a:xfrm>
          <a:off x="0" y="2941670"/>
          <a:ext cx="4640354" cy="6074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38100">
          <a:solidFill>
            <a:schemeClr val="bg1"/>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Fielded May 13-18, 2017</a:t>
          </a:r>
        </a:p>
      </dsp:txBody>
      <dsp:txXfrm>
        <a:off x="29652" y="2971322"/>
        <a:ext cx="4581050" cy="548111"/>
      </dsp:txXfrm>
    </dsp:sp>
    <dsp:sp modelId="{4F9C5823-71EF-4EF0-9A9C-EB901E60C80E}">
      <dsp:nvSpPr>
        <dsp:cNvPr id="0" name=""/>
        <dsp:cNvSpPr/>
      </dsp:nvSpPr>
      <dsp:spPr>
        <a:xfrm>
          <a:off x="0" y="3667165"/>
          <a:ext cx="4640354" cy="607415"/>
        </a:xfrm>
        <a:prstGeom prst="roundRect">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w="38100">
          <a:solidFill>
            <a:schemeClr val="bg1"/>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68580" tIns="68580" rIns="68580" bIns="68580" numCol="1" spcCol="1270" anchor="ctr" anchorCtr="0">
          <a:noAutofit/>
        </a:bodyPr>
        <a:lstStyle/>
        <a:p>
          <a:pPr marL="0" lvl="0" indent="0" algn="l" defTabSz="800100">
            <a:lnSpc>
              <a:spcPct val="90000"/>
            </a:lnSpc>
            <a:spcBef>
              <a:spcPct val="0"/>
            </a:spcBef>
            <a:spcAft>
              <a:spcPct val="35000"/>
            </a:spcAft>
            <a:buNone/>
          </a:pPr>
          <a:r>
            <a:rPr lang="en-US" sz="1800" kern="1200" dirty="0"/>
            <a:t>Margin of Error </a:t>
          </a:r>
          <a:r>
            <a:rPr lang="en-US" sz="1800" kern="1200" dirty="0">
              <a:latin typeface="Calibri Light" panose="020F0302020204030204" pitchFamily="34" charset="0"/>
            </a:rPr>
            <a:t>±2.8</a:t>
          </a:r>
          <a:endParaRPr lang="en-US" sz="1800" kern="1200" dirty="0"/>
        </a:p>
      </dsp:txBody>
      <dsp:txXfrm>
        <a:off x="29652" y="3696817"/>
        <a:ext cx="4581050" cy="54811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08F43F7-460D-41CC-AC3D-444BBBEAD612}">
      <dsp:nvSpPr>
        <dsp:cNvPr id="0" name=""/>
        <dsp:cNvSpPr/>
      </dsp:nvSpPr>
      <dsp:spPr>
        <a:xfrm>
          <a:off x="2579" y="479186"/>
          <a:ext cx="2452029" cy="503172"/>
        </a:xfrm>
        <a:prstGeom prst="roundRect">
          <a:avLst>
            <a:gd name="adj" fmla="val 10000"/>
          </a:avLst>
        </a:prstGeom>
        <a:solidFill>
          <a:schemeClr val="accent3">
            <a:lumMod val="60000"/>
            <a:lumOff val="4000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Most Likely To Say Right Direction</a:t>
          </a:r>
        </a:p>
      </dsp:txBody>
      <dsp:txXfrm>
        <a:off x="17316" y="493923"/>
        <a:ext cx="2422555" cy="473698"/>
      </dsp:txXfrm>
    </dsp:sp>
    <dsp:sp modelId="{F76E643E-DAEC-4857-ABC6-77CC6B148270}">
      <dsp:nvSpPr>
        <dsp:cNvPr id="0" name=""/>
        <dsp:cNvSpPr/>
      </dsp:nvSpPr>
      <dsp:spPr>
        <a:xfrm>
          <a:off x="247782" y="982358"/>
          <a:ext cx="245202" cy="193420"/>
        </a:xfrm>
        <a:custGeom>
          <a:avLst/>
          <a:gdLst/>
          <a:ahLst/>
          <a:cxnLst/>
          <a:rect l="0" t="0" r="0" b="0"/>
          <a:pathLst>
            <a:path>
              <a:moveTo>
                <a:pt x="0" y="0"/>
              </a:moveTo>
              <a:lnTo>
                <a:pt x="0" y="193420"/>
              </a:lnTo>
              <a:lnTo>
                <a:pt x="245202" y="193420"/>
              </a:lnTo>
            </a:path>
          </a:pathLst>
        </a:custGeom>
        <a:noFill/>
        <a:ln w="381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785773CE-A955-495A-8CF0-211478280B7B}">
      <dsp:nvSpPr>
        <dsp:cNvPr id="0" name=""/>
        <dsp:cNvSpPr/>
      </dsp:nvSpPr>
      <dsp:spPr>
        <a:xfrm>
          <a:off x="492985" y="1035939"/>
          <a:ext cx="1961623" cy="279678"/>
        </a:xfrm>
        <a:prstGeom prst="roundRect">
          <a:avLst>
            <a:gd name="adj" fmla="val 10000"/>
          </a:avLst>
        </a:prstGeom>
        <a:solidFill>
          <a:schemeClr val="lt1">
            <a:alpha val="90000"/>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Trump voters (75%)</a:t>
          </a:r>
        </a:p>
      </dsp:txBody>
      <dsp:txXfrm>
        <a:off x="501176" y="1044130"/>
        <a:ext cx="1945241" cy="263296"/>
      </dsp:txXfrm>
    </dsp:sp>
    <dsp:sp modelId="{52DF02B9-C94D-4908-ABDB-74266BEDA52F}">
      <dsp:nvSpPr>
        <dsp:cNvPr id="0" name=""/>
        <dsp:cNvSpPr/>
      </dsp:nvSpPr>
      <dsp:spPr>
        <a:xfrm>
          <a:off x="247782" y="982358"/>
          <a:ext cx="245202" cy="526679"/>
        </a:xfrm>
        <a:custGeom>
          <a:avLst/>
          <a:gdLst/>
          <a:ahLst/>
          <a:cxnLst/>
          <a:rect l="0" t="0" r="0" b="0"/>
          <a:pathLst>
            <a:path>
              <a:moveTo>
                <a:pt x="0" y="0"/>
              </a:moveTo>
              <a:lnTo>
                <a:pt x="0" y="526679"/>
              </a:lnTo>
              <a:lnTo>
                <a:pt x="245202" y="526679"/>
              </a:lnTo>
            </a:path>
          </a:pathLst>
        </a:custGeom>
        <a:noFill/>
        <a:ln w="381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9E450B52-400F-4D27-9080-E1A38DF46593}">
      <dsp:nvSpPr>
        <dsp:cNvPr id="0" name=""/>
        <dsp:cNvSpPr/>
      </dsp:nvSpPr>
      <dsp:spPr>
        <a:xfrm>
          <a:off x="492985" y="1369198"/>
          <a:ext cx="1961623" cy="279678"/>
        </a:xfrm>
        <a:prstGeom prst="roundRect">
          <a:avLst>
            <a:gd name="adj" fmla="val 10000"/>
          </a:avLst>
        </a:prstGeom>
        <a:solidFill>
          <a:schemeClr val="lt1">
            <a:alpha val="90000"/>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Republicans (74%)</a:t>
          </a:r>
        </a:p>
      </dsp:txBody>
      <dsp:txXfrm>
        <a:off x="501176" y="1377389"/>
        <a:ext cx="1945241" cy="263296"/>
      </dsp:txXfrm>
    </dsp:sp>
    <dsp:sp modelId="{CCD8440A-2743-4820-995D-57AA7B76F696}">
      <dsp:nvSpPr>
        <dsp:cNvPr id="0" name=""/>
        <dsp:cNvSpPr/>
      </dsp:nvSpPr>
      <dsp:spPr>
        <a:xfrm>
          <a:off x="247782" y="982358"/>
          <a:ext cx="245202" cy="859938"/>
        </a:xfrm>
        <a:custGeom>
          <a:avLst/>
          <a:gdLst/>
          <a:ahLst/>
          <a:cxnLst/>
          <a:rect l="0" t="0" r="0" b="0"/>
          <a:pathLst>
            <a:path>
              <a:moveTo>
                <a:pt x="0" y="0"/>
              </a:moveTo>
              <a:lnTo>
                <a:pt x="0" y="859938"/>
              </a:lnTo>
              <a:lnTo>
                <a:pt x="245202" y="859938"/>
              </a:lnTo>
            </a:path>
          </a:pathLst>
        </a:custGeom>
        <a:noFill/>
        <a:ln w="38100" cap="flat" cmpd="sng" algn="ctr">
          <a:solidFill>
            <a:schemeClr val="accent3"/>
          </a:solidFill>
          <a:prstDash val="solid"/>
        </a:ln>
        <a:effectLst/>
      </dsp:spPr>
      <dsp:style>
        <a:lnRef idx="2">
          <a:scrgbClr r="0" g="0" b="0"/>
        </a:lnRef>
        <a:fillRef idx="0">
          <a:scrgbClr r="0" g="0" b="0"/>
        </a:fillRef>
        <a:effectRef idx="0">
          <a:scrgbClr r="0" g="0" b="0"/>
        </a:effectRef>
        <a:fontRef idx="minor"/>
      </dsp:style>
    </dsp:sp>
    <dsp:sp modelId="{9224325B-5D3E-4E9A-8438-721EDFF52C6E}">
      <dsp:nvSpPr>
        <dsp:cNvPr id="0" name=""/>
        <dsp:cNvSpPr/>
      </dsp:nvSpPr>
      <dsp:spPr>
        <a:xfrm>
          <a:off x="492985" y="1702457"/>
          <a:ext cx="1961623" cy="279678"/>
        </a:xfrm>
        <a:prstGeom prst="roundRect">
          <a:avLst>
            <a:gd name="adj" fmla="val 10000"/>
          </a:avLst>
        </a:prstGeom>
        <a:solidFill>
          <a:schemeClr val="lt1">
            <a:alpha val="90000"/>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Conservatives (66%)</a:t>
          </a:r>
        </a:p>
      </dsp:txBody>
      <dsp:txXfrm>
        <a:off x="501176" y="1710648"/>
        <a:ext cx="1945241" cy="263296"/>
      </dsp:txXfrm>
    </dsp:sp>
    <dsp:sp modelId="{E4853F34-B5DC-4F02-92B7-9803B5CA4407}">
      <dsp:nvSpPr>
        <dsp:cNvPr id="0" name=""/>
        <dsp:cNvSpPr/>
      </dsp:nvSpPr>
      <dsp:spPr>
        <a:xfrm>
          <a:off x="247782" y="982358"/>
          <a:ext cx="245202" cy="1193197"/>
        </a:xfrm>
        <a:custGeom>
          <a:avLst/>
          <a:gdLst/>
          <a:ahLst/>
          <a:cxnLst/>
          <a:rect l="0" t="0" r="0" b="0"/>
          <a:pathLst>
            <a:path>
              <a:moveTo>
                <a:pt x="0" y="0"/>
              </a:moveTo>
              <a:lnTo>
                <a:pt x="0" y="1193197"/>
              </a:lnTo>
              <a:lnTo>
                <a:pt x="245202" y="1193197"/>
              </a:lnTo>
            </a:path>
          </a:pathLst>
        </a:custGeom>
        <a:noFill/>
        <a:ln w="38100" cap="flat" cmpd="sng" algn="ctr">
          <a:solidFill>
            <a:srgbClr val="297FD5"/>
          </a:solidFill>
          <a:prstDash val="solid"/>
        </a:ln>
        <a:effectLst/>
      </dsp:spPr>
      <dsp:style>
        <a:lnRef idx="2">
          <a:scrgbClr r="0" g="0" b="0"/>
        </a:lnRef>
        <a:fillRef idx="0">
          <a:scrgbClr r="0" g="0" b="0"/>
        </a:fillRef>
        <a:effectRef idx="0">
          <a:scrgbClr r="0" g="0" b="0"/>
        </a:effectRef>
        <a:fontRef idx="minor"/>
      </dsp:style>
    </dsp:sp>
    <dsp:sp modelId="{E292F542-2669-454F-A779-B4EAD365F93E}">
      <dsp:nvSpPr>
        <dsp:cNvPr id="0" name=""/>
        <dsp:cNvSpPr/>
      </dsp:nvSpPr>
      <dsp:spPr>
        <a:xfrm>
          <a:off x="492985" y="2035717"/>
          <a:ext cx="1957961" cy="279678"/>
        </a:xfrm>
        <a:prstGeom prst="roundRect">
          <a:avLst>
            <a:gd name="adj" fmla="val 10000"/>
          </a:avLst>
        </a:prstGeom>
        <a:solidFill>
          <a:schemeClr val="lt1">
            <a:alpha val="90000"/>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Fathers (53%)</a:t>
          </a:r>
        </a:p>
      </dsp:txBody>
      <dsp:txXfrm>
        <a:off x="501176" y="2043908"/>
        <a:ext cx="1941579" cy="263296"/>
      </dsp:txXfrm>
    </dsp:sp>
    <dsp:sp modelId="{784D0D3B-A3BC-44F7-AC9D-D4663161E7D8}">
      <dsp:nvSpPr>
        <dsp:cNvPr id="0" name=""/>
        <dsp:cNvSpPr/>
      </dsp:nvSpPr>
      <dsp:spPr>
        <a:xfrm>
          <a:off x="247782" y="982358"/>
          <a:ext cx="245202" cy="1526457"/>
        </a:xfrm>
        <a:custGeom>
          <a:avLst/>
          <a:gdLst/>
          <a:ahLst/>
          <a:cxnLst/>
          <a:rect l="0" t="0" r="0" b="0"/>
          <a:pathLst>
            <a:path>
              <a:moveTo>
                <a:pt x="0" y="0"/>
              </a:moveTo>
              <a:lnTo>
                <a:pt x="0" y="1526457"/>
              </a:lnTo>
              <a:lnTo>
                <a:pt x="245202" y="1526457"/>
              </a:lnTo>
            </a:path>
          </a:pathLst>
        </a:custGeom>
        <a:noFill/>
        <a:ln w="38100" cap="flat" cmpd="sng" algn="ctr">
          <a:solidFill>
            <a:srgbClr val="297FD5"/>
          </a:solidFill>
          <a:prstDash val="solid"/>
        </a:ln>
        <a:effectLst/>
      </dsp:spPr>
      <dsp:style>
        <a:lnRef idx="2">
          <a:scrgbClr r="0" g="0" b="0"/>
        </a:lnRef>
        <a:fillRef idx="0">
          <a:scrgbClr r="0" g="0" b="0"/>
        </a:fillRef>
        <a:effectRef idx="0">
          <a:scrgbClr r="0" g="0" b="0"/>
        </a:effectRef>
        <a:fontRef idx="minor"/>
      </dsp:style>
    </dsp:sp>
    <dsp:sp modelId="{276DBB5C-8182-4557-843F-DDE364552772}">
      <dsp:nvSpPr>
        <dsp:cNvPr id="0" name=""/>
        <dsp:cNvSpPr/>
      </dsp:nvSpPr>
      <dsp:spPr>
        <a:xfrm>
          <a:off x="492985" y="2368976"/>
          <a:ext cx="1957961" cy="279678"/>
        </a:xfrm>
        <a:prstGeom prst="roundRect">
          <a:avLst>
            <a:gd name="adj" fmla="val 10000"/>
          </a:avLst>
        </a:prstGeom>
        <a:solidFill>
          <a:schemeClr val="lt1">
            <a:alpha val="90000"/>
            <a:hueOff val="0"/>
            <a:satOff val="0"/>
            <a:lumOff val="0"/>
            <a:alphaOff val="0"/>
          </a:schemeClr>
        </a:solidFill>
        <a:ln w="38100" cap="flat" cmpd="sng" algn="ctr">
          <a:solidFill>
            <a:schemeClr val="accent3"/>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Men / No college degree (53%)</a:t>
          </a:r>
        </a:p>
      </dsp:txBody>
      <dsp:txXfrm>
        <a:off x="501176" y="2377167"/>
        <a:ext cx="1941579" cy="263296"/>
      </dsp:txXfrm>
    </dsp:sp>
    <dsp:sp modelId="{F2992AFE-EF53-4CF0-935B-DC6BACF766F3}">
      <dsp:nvSpPr>
        <dsp:cNvPr id="0" name=""/>
        <dsp:cNvSpPr/>
      </dsp:nvSpPr>
      <dsp:spPr>
        <a:xfrm>
          <a:off x="2564351" y="470617"/>
          <a:ext cx="2452029" cy="503172"/>
        </a:xfrm>
        <a:prstGeom prst="roundRect">
          <a:avLst>
            <a:gd name="adj" fmla="val 10000"/>
          </a:avLst>
        </a:prstGeom>
        <a:solidFill>
          <a:srgbClr val="FF9797"/>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4290" tIns="22860" rIns="34290" bIns="22860" numCol="1" spcCol="1270" anchor="ctr" anchorCtr="0">
          <a:noAutofit/>
        </a:bodyPr>
        <a:lstStyle/>
        <a:p>
          <a:pPr marL="0" lvl="0" indent="0" algn="ctr" defTabSz="800100">
            <a:lnSpc>
              <a:spcPct val="90000"/>
            </a:lnSpc>
            <a:spcBef>
              <a:spcPct val="0"/>
            </a:spcBef>
            <a:spcAft>
              <a:spcPct val="35000"/>
            </a:spcAft>
            <a:buNone/>
          </a:pPr>
          <a:r>
            <a:rPr lang="en-US" sz="1800" kern="1200" dirty="0"/>
            <a:t>Most Likely To Say Wrong Track</a:t>
          </a:r>
        </a:p>
      </dsp:txBody>
      <dsp:txXfrm>
        <a:off x="2579088" y="485354"/>
        <a:ext cx="2422555" cy="473698"/>
      </dsp:txXfrm>
    </dsp:sp>
    <dsp:sp modelId="{9E92A057-78C2-4756-8366-EB94B7C692B8}">
      <dsp:nvSpPr>
        <dsp:cNvPr id="0" name=""/>
        <dsp:cNvSpPr/>
      </dsp:nvSpPr>
      <dsp:spPr>
        <a:xfrm>
          <a:off x="2809554" y="973789"/>
          <a:ext cx="242623" cy="201988"/>
        </a:xfrm>
        <a:custGeom>
          <a:avLst/>
          <a:gdLst/>
          <a:ahLst/>
          <a:cxnLst/>
          <a:rect l="0" t="0" r="0" b="0"/>
          <a:pathLst>
            <a:path>
              <a:moveTo>
                <a:pt x="0" y="0"/>
              </a:moveTo>
              <a:lnTo>
                <a:pt x="0" y="201988"/>
              </a:lnTo>
              <a:lnTo>
                <a:pt x="242623" y="201988"/>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E0A2DBB3-7A78-43F3-BEC7-39BEAAC23365}">
      <dsp:nvSpPr>
        <dsp:cNvPr id="0" name=""/>
        <dsp:cNvSpPr/>
      </dsp:nvSpPr>
      <dsp:spPr>
        <a:xfrm>
          <a:off x="3052177" y="1035939"/>
          <a:ext cx="1961623"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Clinton voters (89%)</a:t>
          </a:r>
        </a:p>
      </dsp:txBody>
      <dsp:txXfrm>
        <a:off x="3060368" y="1044130"/>
        <a:ext cx="1945241" cy="263296"/>
      </dsp:txXfrm>
    </dsp:sp>
    <dsp:sp modelId="{D4D4B570-0D54-43DC-BA75-102E58C2092C}">
      <dsp:nvSpPr>
        <dsp:cNvPr id="0" name=""/>
        <dsp:cNvSpPr/>
      </dsp:nvSpPr>
      <dsp:spPr>
        <a:xfrm>
          <a:off x="2809554" y="973789"/>
          <a:ext cx="242623" cy="535247"/>
        </a:xfrm>
        <a:custGeom>
          <a:avLst/>
          <a:gdLst/>
          <a:ahLst/>
          <a:cxnLst/>
          <a:rect l="0" t="0" r="0" b="0"/>
          <a:pathLst>
            <a:path>
              <a:moveTo>
                <a:pt x="0" y="0"/>
              </a:moveTo>
              <a:lnTo>
                <a:pt x="0" y="535247"/>
              </a:lnTo>
              <a:lnTo>
                <a:pt x="242623" y="535247"/>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88916882-AD49-41F7-A6FB-77D8EE84D647}">
      <dsp:nvSpPr>
        <dsp:cNvPr id="0" name=""/>
        <dsp:cNvSpPr/>
      </dsp:nvSpPr>
      <dsp:spPr>
        <a:xfrm>
          <a:off x="3052177" y="1369198"/>
          <a:ext cx="1961623"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Liberals (86%)</a:t>
          </a:r>
        </a:p>
      </dsp:txBody>
      <dsp:txXfrm>
        <a:off x="3060368" y="1377389"/>
        <a:ext cx="1945241" cy="263296"/>
      </dsp:txXfrm>
    </dsp:sp>
    <dsp:sp modelId="{0861A396-BA98-426B-BE80-C6A59F8AAC96}">
      <dsp:nvSpPr>
        <dsp:cNvPr id="0" name=""/>
        <dsp:cNvSpPr/>
      </dsp:nvSpPr>
      <dsp:spPr>
        <a:xfrm>
          <a:off x="2809554" y="973789"/>
          <a:ext cx="242623" cy="868507"/>
        </a:xfrm>
        <a:custGeom>
          <a:avLst/>
          <a:gdLst/>
          <a:ahLst/>
          <a:cxnLst/>
          <a:rect l="0" t="0" r="0" b="0"/>
          <a:pathLst>
            <a:path>
              <a:moveTo>
                <a:pt x="0" y="0"/>
              </a:moveTo>
              <a:lnTo>
                <a:pt x="0" y="868507"/>
              </a:lnTo>
              <a:lnTo>
                <a:pt x="242623" y="868507"/>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A631EB49-A51B-46DF-A5EF-7D6C81D69E2D}">
      <dsp:nvSpPr>
        <dsp:cNvPr id="0" name=""/>
        <dsp:cNvSpPr/>
      </dsp:nvSpPr>
      <dsp:spPr>
        <a:xfrm>
          <a:off x="3052177" y="1702457"/>
          <a:ext cx="1957961"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Democrats (85%)</a:t>
          </a:r>
        </a:p>
      </dsp:txBody>
      <dsp:txXfrm>
        <a:off x="3060368" y="1710648"/>
        <a:ext cx="1941579" cy="263296"/>
      </dsp:txXfrm>
    </dsp:sp>
    <dsp:sp modelId="{58CD789B-2E75-42AF-B9EB-2FC9E2E5363C}">
      <dsp:nvSpPr>
        <dsp:cNvPr id="0" name=""/>
        <dsp:cNvSpPr/>
      </dsp:nvSpPr>
      <dsp:spPr>
        <a:xfrm>
          <a:off x="2809554" y="973789"/>
          <a:ext cx="242623" cy="1201766"/>
        </a:xfrm>
        <a:custGeom>
          <a:avLst/>
          <a:gdLst/>
          <a:ahLst/>
          <a:cxnLst/>
          <a:rect l="0" t="0" r="0" b="0"/>
          <a:pathLst>
            <a:path>
              <a:moveTo>
                <a:pt x="0" y="0"/>
              </a:moveTo>
              <a:lnTo>
                <a:pt x="0" y="1201766"/>
              </a:lnTo>
              <a:lnTo>
                <a:pt x="242623" y="1201766"/>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7911EE72-139F-4CEC-8C15-3917164D262F}">
      <dsp:nvSpPr>
        <dsp:cNvPr id="0" name=""/>
        <dsp:cNvSpPr/>
      </dsp:nvSpPr>
      <dsp:spPr>
        <a:xfrm>
          <a:off x="3052177" y="2035717"/>
          <a:ext cx="1957961"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African Americans (81%)</a:t>
          </a:r>
        </a:p>
      </dsp:txBody>
      <dsp:txXfrm>
        <a:off x="3060368" y="2043908"/>
        <a:ext cx="1941579" cy="263296"/>
      </dsp:txXfrm>
    </dsp:sp>
    <dsp:sp modelId="{B86930CE-F4A4-4629-99B6-AEA4A4975F5B}">
      <dsp:nvSpPr>
        <dsp:cNvPr id="0" name=""/>
        <dsp:cNvSpPr/>
      </dsp:nvSpPr>
      <dsp:spPr>
        <a:xfrm>
          <a:off x="2809554" y="973789"/>
          <a:ext cx="242623" cy="1535025"/>
        </a:xfrm>
        <a:custGeom>
          <a:avLst/>
          <a:gdLst/>
          <a:ahLst/>
          <a:cxnLst/>
          <a:rect l="0" t="0" r="0" b="0"/>
          <a:pathLst>
            <a:path>
              <a:moveTo>
                <a:pt x="0" y="0"/>
              </a:moveTo>
              <a:lnTo>
                <a:pt x="0" y="1535025"/>
              </a:lnTo>
              <a:lnTo>
                <a:pt x="242623" y="1535025"/>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700BA2D5-DEA3-42C7-B7DA-8378A17C6E1C}">
      <dsp:nvSpPr>
        <dsp:cNvPr id="0" name=""/>
        <dsp:cNvSpPr/>
      </dsp:nvSpPr>
      <dsp:spPr>
        <a:xfrm>
          <a:off x="3052177" y="2368976"/>
          <a:ext cx="1957961"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Missouri (67%)</a:t>
          </a:r>
        </a:p>
      </dsp:txBody>
      <dsp:txXfrm>
        <a:off x="3060368" y="2377167"/>
        <a:ext cx="1941579" cy="263296"/>
      </dsp:txXfrm>
    </dsp:sp>
    <dsp:sp modelId="{FA33FDCB-7B02-4B5C-9DDC-7FD22B273E0F}">
      <dsp:nvSpPr>
        <dsp:cNvPr id="0" name=""/>
        <dsp:cNvSpPr/>
      </dsp:nvSpPr>
      <dsp:spPr>
        <a:xfrm>
          <a:off x="2809554" y="973789"/>
          <a:ext cx="242623" cy="1868285"/>
        </a:xfrm>
        <a:custGeom>
          <a:avLst/>
          <a:gdLst/>
          <a:ahLst/>
          <a:cxnLst/>
          <a:rect l="0" t="0" r="0" b="0"/>
          <a:pathLst>
            <a:path>
              <a:moveTo>
                <a:pt x="0" y="0"/>
              </a:moveTo>
              <a:lnTo>
                <a:pt x="0" y="1868285"/>
              </a:lnTo>
              <a:lnTo>
                <a:pt x="242623" y="1868285"/>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D75A1578-3D40-4F72-B1A7-7EBABBDEC4DB}">
      <dsp:nvSpPr>
        <dsp:cNvPr id="0" name=""/>
        <dsp:cNvSpPr/>
      </dsp:nvSpPr>
      <dsp:spPr>
        <a:xfrm>
          <a:off x="3052177" y="2702235"/>
          <a:ext cx="1957961"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Moderates (65%)</a:t>
          </a:r>
        </a:p>
      </dsp:txBody>
      <dsp:txXfrm>
        <a:off x="3060368" y="2710426"/>
        <a:ext cx="1941579" cy="263296"/>
      </dsp:txXfrm>
    </dsp:sp>
    <dsp:sp modelId="{9CC18B4F-F467-4A6C-8E7F-A5CD27F1C86F}">
      <dsp:nvSpPr>
        <dsp:cNvPr id="0" name=""/>
        <dsp:cNvSpPr/>
      </dsp:nvSpPr>
      <dsp:spPr>
        <a:xfrm>
          <a:off x="2809554" y="973789"/>
          <a:ext cx="242623" cy="2201544"/>
        </a:xfrm>
        <a:custGeom>
          <a:avLst/>
          <a:gdLst/>
          <a:ahLst/>
          <a:cxnLst/>
          <a:rect l="0" t="0" r="0" b="0"/>
          <a:pathLst>
            <a:path>
              <a:moveTo>
                <a:pt x="0" y="0"/>
              </a:moveTo>
              <a:lnTo>
                <a:pt x="0" y="2201544"/>
              </a:lnTo>
              <a:lnTo>
                <a:pt x="242623" y="2201544"/>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704CAEEA-487F-4032-9F46-0A86FA46F03C}">
      <dsp:nvSpPr>
        <dsp:cNvPr id="0" name=""/>
        <dsp:cNvSpPr/>
      </dsp:nvSpPr>
      <dsp:spPr>
        <a:xfrm>
          <a:off x="3052177" y="3035494"/>
          <a:ext cx="1957961"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2860" tIns="15240" rIns="22860" bIns="15240" numCol="1" spcCol="1270" anchor="ctr" anchorCtr="0">
          <a:noAutofit/>
        </a:bodyPr>
        <a:lstStyle/>
        <a:p>
          <a:pPr marL="0" lvl="0" indent="0" algn="ctr" defTabSz="533400">
            <a:lnSpc>
              <a:spcPct val="90000"/>
            </a:lnSpc>
            <a:spcBef>
              <a:spcPct val="0"/>
            </a:spcBef>
            <a:spcAft>
              <a:spcPct val="35000"/>
            </a:spcAft>
            <a:buNone/>
          </a:pPr>
          <a:r>
            <a:rPr lang="en-US" sz="1200" kern="1200" dirty="0"/>
            <a:t>“Other” 2016 voters (64%)</a:t>
          </a:r>
        </a:p>
      </dsp:txBody>
      <dsp:txXfrm>
        <a:off x="3060368" y="3043685"/>
        <a:ext cx="1941579" cy="263296"/>
      </dsp:txXfrm>
    </dsp:sp>
    <dsp:sp modelId="{F1CDA43D-89B2-471C-9DC1-522662595E51}">
      <dsp:nvSpPr>
        <dsp:cNvPr id="0" name=""/>
        <dsp:cNvSpPr/>
      </dsp:nvSpPr>
      <dsp:spPr>
        <a:xfrm>
          <a:off x="2809554" y="973789"/>
          <a:ext cx="242623" cy="2534803"/>
        </a:xfrm>
        <a:custGeom>
          <a:avLst/>
          <a:gdLst/>
          <a:ahLst/>
          <a:cxnLst/>
          <a:rect l="0" t="0" r="0" b="0"/>
          <a:pathLst>
            <a:path>
              <a:moveTo>
                <a:pt x="0" y="0"/>
              </a:moveTo>
              <a:lnTo>
                <a:pt x="0" y="2534803"/>
              </a:lnTo>
              <a:lnTo>
                <a:pt x="242623" y="2534803"/>
              </a:lnTo>
            </a:path>
          </a:pathLst>
        </a:custGeom>
        <a:noFill/>
        <a:ln w="38100" cap="flat" cmpd="sng" algn="ctr">
          <a:solidFill>
            <a:srgbClr val="C00000"/>
          </a:solidFill>
          <a:prstDash val="solid"/>
        </a:ln>
        <a:effectLst/>
      </dsp:spPr>
      <dsp:style>
        <a:lnRef idx="2">
          <a:scrgbClr r="0" g="0" b="0"/>
        </a:lnRef>
        <a:fillRef idx="0">
          <a:scrgbClr r="0" g="0" b="0"/>
        </a:fillRef>
        <a:effectRef idx="0">
          <a:scrgbClr r="0" g="0" b="0"/>
        </a:effectRef>
        <a:fontRef idx="minor"/>
      </dsp:style>
    </dsp:sp>
    <dsp:sp modelId="{F0699CF5-F0B4-48AA-A1D6-30005CEB4D20}">
      <dsp:nvSpPr>
        <dsp:cNvPr id="0" name=""/>
        <dsp:cNvSpPr/>
      </dsp:nvSpPr>
      <dsp:spPr>
        <a:xfrm>
          <a:off x="3052177" y="3368754"/>
          <a:ext cx="1957961" cy="279678"/>
        </a:xfrm>
        <a:prstGeom prst="roundRect">
          <a:avLst>
            <a:gd name="adj" fmla="val 10000"/>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Women / College degree (64%)</a:t>
          </a:r>
        </a:p>
      </dsp:txBody>
      <dsp:txXfrm>
        <a:off x="3060368" y="3376945"/>
        <a:ext cx="1941579" cy="26329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D783A60-2259-4A08-AC3E-78B38F3A9864}">
      <dsp:nvSpPr>
        <dsp:cNvPr id="0" name=""/>
        <dsp:cNvSpPr/>
      </dsp:nvSpPr>
      <dsp:spPr>
        <a:xfrm>
          <a:off x="0" y="266983"/>
          <a:ext cx="3207658" cy="277200"/>
        </a:xfrm>
        <a:prstGeom prst="rect">
          <a:avLst/>
        </a:prstGeom>
        <a:solidFill>
          <a:srgbClr val="FF9797">
            <a:alpha val="90000"/>
          </a:srgbClr>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E8E08B81-4A30-4A05-8B95-22E98155CE84}">
      <dsp:nvSpPr>
        <dsp:cNvPr id="0" name=""/>
        <dsp:cNvSpPr/>
      </dsp:nvSpPr>
      <dsp:spPr>
        <a:xfrm>
          <a:off x="160382" y="104623"/>
          <a:ext cx="2755798"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a:t>Republicans (81%)</a:t>
          </a:r>
          <a:endParaRPr lang="en-US" sz="1400" kern="1200" dirty="0"/>
        </a:p>
      </dsp:txBody>
      <dsp:txXfrm>
        <a:off x="176234" y="120475"/>
        <a:ext cx="2724094" cy="293016"/>
      </dsp:txXfrm>
    </dsp:sp>
    <dsp:sp modelId="{C870363F-1FAF-4EDD-8CE8-7B68C8DFE2DC}">
      <dsp:nvSpPr>
        <dsp:cNvPr id="0" name=""/>
        <dsp:cNvSpPr/>
      </dsp:nvSpPr>
      <dsp:spPr>
        <a:xfrm>
          <a:off x="0" y="792552"/>
          <a:ext cx="3207658" cy="277200"/>
        </a:xfrm>
        <a:prstGeom prst="rect">
          <a:avLst/>
        </a:prstGeom>
        <a:solidFill>
          <a:srgbClr val="FF9797">
            <a:alpha val="90000"/>
          </a:srgbClr>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1F6D4E68-68D6-4932-B41C-BB127B705D91}">
      <dsp:nvSpPr>
        <dsp:cNvPr id="0" name=""/>
        <dsp:cNvSpPr/>
      </dsp:nvSpPr>
      <dsp:spPr>
        <a:xfrm>
          <a:off x="160382" y="603584"/>
          <a:ext cx="2755798"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dirty="0"/>
            <a:t>Conservatives (67%)</a:t>
          </a:r>
        </a:p>
      </dsp:txBody>
      <dsp:txXfrm>
        <a:off x="176234" y="619436"/>
        <a:ext cx="2724094" cy="293016"/>
      </dsp:txXfrm>
    </dsp:sp>
    <dsp:sp modelId="{BA9F5A8C-700D-45DF-8645-5518D5E1B146}">
      <dsp:nvSpPr>
        <dsp:cNvPr id="0" name=""/>
        <dsp:cNvSpPr/>
      </dsp:nvSpPr>
      <dsp:spPr>
        <a:xfrm>
          <a:off x="0" y="1264904"/>
          <a:ext cx="3207658" cy="277200"/>
        </a:xfrm>
        <a:prstGeom prst="rect">
          <a:avLst/>
        </a:prstGeom>
        <a:solidFill>
          <a:srgbClr val="FF9797">
            <a:alpha val="90000"/>
          </a:srgbClr>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325E91EE-C999-4E37-82BD-D0F5B4CF6FE9}">
      <dsp:nvSpPr>
        <dsp:cNvPr id="0" name=""/>
        <dsp:cNvSpPr/>
      </dsp:nvSpPr>
      <dsp:spPr>
        <a:xfrm>
          <a:off x="160382" y="1102544"/>
          <a:ext cx="2755798"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dirty="0"/>
            <a:t>Conservative independents (60%)</a:t>
          </a:r>
        </a:p>
      </dsp:txBody>
      <dsp:txXfrm>
        <a:off x="176234" y="1118396"/>
        <a:ext cx="2724094" cy="293016"/>
      </dsp:txXfrm>
    </dsp:sp>
    <dsp:sp modelId="{B5108353-49ED-48FE-AE94-7A80654B341D}">
      <dsp:nvSpPr>
        <dsp:cNvPr id="0" name=""/>
        <dsp:cNvSpPr/>
      </dsp:nvSpPr>
      <dsp:spPr>
        <a:xfrm>
          <a:off x="0" y="1763864"/>
          <a:ext cx="3207658" cy="277200"/>
        </a:xfrm>
        <a:prstGeom prst="rect">
          <a:avLst/>
        </a:prstGeom>
        <a:solidFill>
          <a:srgbClr val="FF9797">
            <a:alpha val="90000"/>
          </a:srgbClr>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73CE41A9-F5A3-4674-8010-2C76C37698A7}">
      <dsp:nvSpPr>
        <dsp:cNvPr id="0" name=""/>
        <dsp:cNvSpPr/>
      </dsp:nvSpPr>
      <dsp:spPr>
        <a:xfrm>
          <a:off x="160382" y="1601504"/>
          <a:ext cx="2755798"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dirty="0"/>
            <a:t>Fathers (50%)</a:t>
          </a:r>
        </a:p>
      </dsp:txBody>
      <dsp:txXfrm>
        <a:off x="176234" y="1617356"/>
        <a:ext cx="2724094" cy="293016"/>
      </dsp:txXfrm>
    </dsp:sp>
    <dsp:sp modelId="{A35051BB-1B43-4C79-9B92-EF9939EF54F1}">
      <dsp:nvSpPr>
        <dsp:cNvPr id="0" name=""/>
        <dsp:cNvSpPr/>
      </dsp:nvSpPr>
      <dsp:spPr>
        <a:xfrm>
          <a:off x="0" y="2262824"/>
          <a:ext cx="3207658" cy="277200"/>
        </a:xfrm>
        <a:prstGeom prst="rect">
          <a:avLst/>
        </a:prstGeom>
        <a:solidFill>
          <a:srgbClr val="FF9797">
            <a:alpha val="90000"/>
          </a:srgbClr>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8C1391BD-28C0-4220-85A1-4023ACC20443}">
      <dsp:nvSpPr>
        <dsp:cNvPr id="0" name=""/>
        <dsp:cNvSpPr/>
      </dsp:nvSpPr>
      <dsp:spPr>
        <a:xfrm>
          <a:off x="160382" y="2100464"/>
          <a:ext cx="2766823"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dirty="0"/>
            <a:t>Montana (50%)</a:t>
          </a:r>
        </a:p>
      </dsp:txBody>
      <dsp:txXfrm>
        <a:off x="176234" y="2116316"/>
        <a:ext cx="2735119" cy="293016"/>
      </dsp:txXfrm>
    </dsp:sp>
    <dsp:sp modelId="{03BE659A-927C-4BD7-A861-C2850BA40033}">
      <dsp:nvSpPr>
        <dsp:cNvPr id="0" name=""/>
        <dsp:cNvSpPr/>
      </dsp:nvSpPr>
      <dsp:spPr>
        <a:xfrm>
          <a:off x="0" y="2761784"/>
          <a:ext cx="3207658" cy="277200"/>
        </a:xfrm>
        <a:prstGeom prst="rect">
          <a:avLst/>
        </a:prstGeom>
        <a:solidFill>
          <a:srgbClr val="F19393"/>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9C32CF5D-3996-43CE-891E-B1AE4614B771}">
      <dsp:nvSpPr>
        <dsp:cNvPr id="0" name=""/>
        <dsp:cNvSpPr/>
      </dsp:nvSpPr>
      <dsp:spPr>
        <a:xfrm>
          <a:off x="160382" y="2599424"/>
          <a:ext cx="2770101"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dirty="0"/>
            <a:t>No health insurance (49%)</a:t>
          </a:r>
        </a:p>
      </dsp:txBody>
      <dsp:txXfrm>
        <a:off x="176234" y="2615276"/>
        <a:ext cx="2738397" cy="293016"/>
      </dsp:txXfrm>
    </dsp:sp>
    <dsp:sp modelId="{A460FF0F-EC46-45B3-8F26-1B26C8B13B7A}">
      <dsp:nvSpPr>
        <dsp:cNvPr id="0" name=""/>
        <dsp:cNvSpPr/>
      </dsp:nvSpPr>
      <dsp:spPr>
        <a:xfrm>
          <a:off x="0" y="3260743"/>
          <a:ext cx="3207658" cy="277200"/>
        </a:xfrm>
        <a:prstGeom prst="rect">
          <a:avLst/>
        </a:prstGeom>
        <a:solidFill>
          <a:srgbClr val="F19393"/>
        </a:solidFill>
        <a:ln w="12700" cap="flat" cmpd="sng" algn="ctr">
          <a:solidFill>
            <a:srgbClr val="C00000"/>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sp>
    <dsp:sp modelId="{590C0FA9-5A23-4ED8-A035-ACF886AB1A2E}">
      <dsp:nvSpPr>
        <dsp:cNvPr id="0" name=""/>
        <dsp:cNvSpPr/>
      </dsp:nvSpPr>
      <dsp:spPr>
        <a:xfrm>
          <a:off x="160382" y="3098384"/>
          <a:ext cx="2770101" cy="324720"/>
        </a:xfrm>
        <a:prstGeom prst="roundRect">
          <a:avLst/>
        </a:prstGeom>
        <a:solidFill>
          <a:srgbClr val="C00000"/>
        </a:solidFill>
        <a:ln>
          <a:solidFill>
            <a:srgbClr val="C00000"/>
          </a:solid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84869" tIns="0" rIns="84869" bIns="0" numCol="1" spcCol="1270" anchor="ctr" anchorCtr="0">
          <a:noAutofit/>
        </a:bodyPr>
        <a:lstStyle/>
        <a:p>
          <a:pPr marL="0" lvl="0" indent="0" algn="l" defTabSz="622300">
            <a:lnSpc>
              <a:spcPct val="90000"/>
            </a:lnSpc>
            <a:spcBef>
              <a:spcPct val="0"/>
            </a:spcBef>
            <a:spcAft>
              <a:spcPct val="35000"/>
            </a:spcAft>
            <a:buNone/>
          </a:pPr>
          <a:r>
            <a:rPr lang="en-US" sz="1400" kern="1200" dirty="0"/>
            <a:t>White / No college (48%)</a:t>
          </a:r>
        </a:p>
      </dsp:txBody>
      <dsp:txXfrm>
        <a:off x="176234" y="3114236"/>
        <a:ext cx="2738397" cy="293016"/>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0B375EC-B19B-429F-9E42-65A0DF41AB7D}">
      <dsp:nvSpPr>
        <dsp:cNvPr id="0" name=""/>
        <dsp:cNvSpPr/>
      </dsp:nvSpPr>
      <dsp:spPr>
        <a:xfrm>
          <a:off x="1257" y="431238"/>
          <a:ext cx="3380354" cy="405999"/>
        </a:xfrm>
        <a:prstGeom prst="roundRect">
          <a:avLst>
            <a:gd name="adj" fmla="val 10000"/>
          </a:avLst>
        </a:prstGeom>
        <a:gradFill rotWithShape="0">
          <a:gsLst>
            <a:gs pos="0">
              <a:schemeClr val="accent1">
                <a:hueOff val="0"/>
                <a:satOff val="0"/>
                <a:lumOff val="0"/>
                <a:alphaOff val="0"/>
                <a:shade val="85000"/>
                <a:satMod val="130000"/>
              </a:schemeClr>
            </a:gs>
            <a:gs pos="34000">
              <a:schemeClr val="accent1">
                <a:hueOff val="0"/>
                <a:satOff val="0"/>
                <a:lumOff val="0"/>
                <a:alphaOff val="0"/>
                <a:shade val="87000"/>
                <a:satMod val="125000"/>
              </a:schemeClr>
            </a:gs>
            <a:gs pos="70000">
              <a:schemeClr val="accent1">
                <a:hueOff val="0"/>
                <a:satOff val="0"/>
                <a:lumOff val="0"/>
                <a:alphaOff val="0"/>
                <a:tint val="100000"/>
                <a:shade val="90000"/>
                <a:satMod val="130000"/>
              </a:schemeClr>
            </a:gs>
            <a:gs pos="100000">
              <a:schemeClr val="accent1">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28575" tIns="19050" rIns="28575" bIns="19050" numCol="1" spcCol="1270" anchor="ctr" anchorCtr="0">
          <a:noAutofit/>
        </a:bodyPr>
        <a:lstStyle/>
        <a:p>
          <a:pPr marL="0" lvl="0" indent="0" algn="ctr" defTabSz="666750">
            <a:lnSpc>
              <a:spcPct val="90000"/>
            </a:lnSpc>
            <a:spcBef>
              <a:spcPct val="0"/>
            </a:spcBef>
            <a:spcAft>
              <a:spcPct val="35000"/>
            </a:spcAft>
            <a:buNone/>
          </a:pPr>
          <a:r>
            <a:rPr lang="en-US" sz="1500" b="1" kern="1200" dirty="0"/>
            <a:t>Who Thinks Situation Will Not Change?</a:t>
          </a:r>
        </a:p>
      </dsp:txBody>
      <dsp:txXfrm>
        <a:off x="13148" y="443129"/>
        <a:ext cx="3356572" cy="382217"/>
      </dsp:txXfrm>
    </dsp:sp>
    <dsp:sp modelId="{036127BB-A622-4A05-8B0D-7626F28F7D96}">
      <dsp:nvSpPr>
        <dsp:cNvPr id="0" name=""/>
        <dsp:cNvSpPr/>
      </dsp:nvSpPr>
      <dsp:spPr>
        <a:xfrm>
          <a:off x="339292" y="837237"/>
          <a:ext cx="338035" cy="214629"/>
        </a:xfrm>
        <a:custGeom>
          <a:avLst/>
          <a:gdLst/>
          <a:ahLst/>
          <a:cxnLst/>
          <a:rect l="0" t="0" r="0" b="0"/>
          <a:pathLst>
            <a:path>
              <a:moveTo>
                <a:pt x="0" y="0"/>
              </a:moveTo>
              <a:lnTo>
                <a:pt x="0" y="214629"/>
              </a:lnTo>
              <a:lnTo>
                <a:pt x="338035" y="214629"/>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98885F3F-D7CB-43BF-A1A8-42E4ED9CD257}">
      <dsp:nvSpPr>
        <dsp:cNvPr id="0" name=""/>
        <dsp:cNvSpPr/>
      </dsp:nvSpPr>
      <dsp:spPr>
        <a:xfrm>
          <a:off x="677328" y="908780"/>
          <a:ext cx="2550107" cy="28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65+ (60%)</a:t>
          </a:r>
        </a:p>
      </dsp:txBody>
      <dsp:txXfrm>
        <a:off x="685710" y="917162"/>
        <a:ext cx="2533343" cy="269408"/>
      </dsp:txXfrm>
    </dsp:sp>
    <dsp:sp modelId="{194EC837-C4A3-4339-9D4F-1A3155B3D7BC}">
      <dsp:nvSpPr>
        <dsp:cNvPr id="0" name=""/>
        <dsp:cNvSpPr/>
      </dsp:nvSpPr>
      <dsp:spPr>
        <a:xfrm>
          <a:off x="339292" y="837237"/>
          <a:ext cx="338035" cy="572345"/>
        </a:xfrm>
        <a:custGeom>
          <a:avLst/>
          <a:gdLst/>
          <a:ahLst/>
          <a:cxnLst/>
          <a:rect l="0" t="0" r="0" b="0"/>
          <a:pathLst>
            <a:path>
              <a:moveTo>
                <a:pt x="0" y="0"/>
              </a:moveTo>
              <a:lnTo>
                <a:pt x="0" y="572345"/>
              </a:lnTo>
              <a:lnTo>
                <a:pt x="338035" y="572345"/>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3F55758-DB7F-4CD4-A259-E45F39686327}">
      <dsp:nvSpPr>
        <dsp:cNvPr id="0" name=""/>
        <dsp:cNvSpPr/>
      </dsp:nvSpPr>
      <dsp:spPr>
        <a:xfrm>
          <a:off x="677328" y="1266496"/>
          <a:ext cx="2551173" cy="28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Undecided for Senate 2018 (60%)</a:t>
          </a:r>
        </a:p>
      </dsp:txBody>
      <dsp:txXfrm>
        <a:off x="685710" y="1274878"/>
        <a:ext cx="2534409" cy="269408"/>
      </dsp:txXfrm>
    </dsp:sp>
    <dsp:sp modelId="{DF7B4722-CBA0-4D67-8737-DF98383DBAAD}">
      <dsp:nvSpPr>
        <dsp:cNvPr id="0" name=""/>
        <dsp:cNvSpPr/>
      </dsp:nvSpPr>
      <dsp:spPr>
        <a:xfrm>
          <a:off x="339292" y="837237"/>
          <a:ext cx="338035" cy="930061"/>
        </a:xfrm>
        <a:custGeom>
          <a:avLst/>
          <a:gdLst/>
          <a:ahLst/>
          <a:cxnLst/>
          <a:rect l="0" t="0" r="0" b="0"/>
          <a:pathLst>
            <a:path>
              <a:moveTo>
                <a:pt x="0" y="0"/>
              </a:moveTo>
              <a:lnTo>
                <a:pt x="0" y="930061"/>
              </a:lnTo>
              <a:lnTo>
                <a:pt x="338035" y="930061"/>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4379C383-731F-4011-8B5A-D6FD28B2CC49}">
      <dsp:nvSpPr>
        <dsp:cNvPr id="0" name=""/>
        <dsp:cNvSpPr/>
      </dsp:nvSpPr>
      <dsp:spPr>
        <a:xfrm>
          <a:off x="677328" y="1624212"/>
          <a:ext cx="2551173" cy="28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Voted for “other” candidate in 2016 (59%)</a:t>
          </a:r>
        </a:p>
      </dsp:txBody>
      <dsp:txXfrm>
        <a:off x="685710" y="1632594"/>
        <a:ext cx="2534409" cy="269408"/>
      </dsp:txXfrm>
    </dsp:sp>
    <dsp:sp modelId="{AB0630F0-42CA-4D9B-9138-722E5EFACDE1}">
      <dsp:nvSpPr>
        <dsp:cNvPr id="0" name=""/>
        <dsp:cNvSpPr/>
      </dsp:nvSpPr>
      <dsp:spPr>
        <a:xfrm>
          <a:off x="339292" y="837237"/>
          <a:ext cx="338035" cy="1287777"/>
        </a:xfrm>
        <a:custGeom>
          <a:avLst/>
          <a:gdLst/>
          <a:ahLst/>
          <a:cxnLst/>
          <a:rect l="0" t="0" r="0" b="0"/>
          <a:pathLst>
            <a:path>
              <a:moveTo>
                <a:pt x="0" y="0"/>
              </a:moveTo>
              <a:lnTo>
                <a:pt x="0" y="1287777"/>
              </a:lnTo>
              <a:lnTo>
                <a:pt x="338035" y="1287777"/>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5A9A5C7A-B7EB-4F16-932C-15A63E54ADD2}">
      <dsp:nvSpPr>
        <dsp:cNvPr id="0" name=""/>
        <dsp:cNvSpPr/>
      </dsp:nvSpPr>
      <dsp:spPr>
        <a:xfrm>
          <a:off x="677328" y="1981928"/>
          <a:ext cx="2547034" cy="28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Arizona (59%)</a:t>
          </a:r>
        </a:p>
      </dsp:txBody>
      <dsp:txXfrm>
        <a:off x="685710" y="1990310"/>
        <a:ext cx="2530270" cy="269408"/>
      </dsp:txXfrm>
    </dsp:sp>
    <dsp:sp modelId="{85224216-02FA-4550-AB5B-5D8BF3952C98}">
      <dsp:nvSpPr>
        <dsp:cNvPr id="0" name=""/>
        <dsp:cNvSpPr/>
      </dsp:nvSpPr>
      <dsp:spPr>
        <a:xfrm>
          <a:off x="339292" y="837237"/>
          <a:ext cx="338035" cy="1645494"/>
        </a:xfrm>
        <a:custGeom>
          <a:avLst/>
          <a:gdLst/>
          <a:ahLst/>
          <a:cxnLst/>
          <a:rect l="0" t="0" r="0" b="0"/>
          <a:pathLst>
            <a:path>
              <a:moveTo>
                <a:pt x="0" y="0"/>
              </a:moveTo>
              <a:lnTo>
                <a:pt x="0" y="1645494"/>
              </a:lnTo>
              <a:lnTo>
                <a:pt x="338035" y="1645494"/>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FE8EC353-E2D7-4CD1-AB48-3D568911556A}">
      <dsp:nvSpPr>
        <dsp:cNvPr id="0" name=""/>
        <dsp:cNvSpPr/>
      </dsp:nvSpPr>
      <dsp:spPr>
        <a:xfrm>
          <a:off x="677328" y="2339644"/>
          <a:ext cx="2551173" cy="28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West Virginia (58%)</a:t>
          </a:r>
        </a:p>
      </dsp:txBody>
      <dsp:txXfrm>
        <a:off x="685710" y="2348026"/>
        <a:ext cx="2534409" cy="269408"/>
      </dsp:txXfrm>
    </dsp:sp>
    <dsp:sp modelId="{25BDCB03-673C-461F-8BAE-4B8B79747ACE}">
      <dsp:nvSpPr>
        <dsp:cNvPr id="0" name=""/>
        <dsp:cNvSpPr/>
      </dsp:nvSpPr>
      <dsp:spPr>
        <a:xfrm>
          <a:off x="339292" y="837237"/>
          <a:ext cx="338035" cy="2003210"/>
        </a:xfrm>
        <a:custGeom>
          <a:avLst/>
          <a:gdLst/>
          <a:ahLst/>
          <a:cxnLst/>
          <a:rect l="0" t="0" r="0" b="0"/>
          <a:pathLst>
            <a:path>
              <a:moveTo>
                <a:pt x="0" y="0"/>
              </a:moveTo>
              <a:lnTo>
                <a:pt x="0" y="2003210"/>
              </a:lnTo>
              <a:lnTo>
                <a:pt x="338035" y="2003210"/>
              </a:lnTo>
            </a:path>
          </a:pathLst>
        </a:custGeom>
        <a:noFill/>
        <a:ln w="15875" cap="flat" cmpd="sng" algn="ctr">
          <a:solidFill>
            <a:schemeClr val="accent1">
              <a:shade val="60000"/>
              <a:hueOff val="0"/>
              <a:satOff val="0"/>
              <a:lumOff val="0"/>
              <a:alphaOff val="0"/>
            </a:schemeClr>
          </a:solidFill>
          <a:prstDash val="solid"/>
        </a:ln>
        <a:effectLst/>
      </dsp:spPr>
      <dsp:style>
        <a:lnRef idx="2">
          <a:scrgbClr r="0" g="0" b="0"/>
        </a:lnRef>
        <a:fillRef idx="0">
          <a:scrgbClr r="0" g="0" b="0"/>
        </a:fillRef>
        <a:effectRef idx="0">
          <a:scrgbClr r="0" g="0" b="0"/>
        </a:effectRef>
        <a:fontRef idx="minor"/>
      </dsp:style>
    </dsp:sp>
    <dsp:sp modelId="{62554F75-AA4B-470E-AD36-F161ED76316C}">
      <dsp:nvSpPr>
        <dsp:cNvPr id="0" name=""/>
        <dsp:cNvSpPr/>
      </dsp:nvSpPr>
      <dsp:spPr>
        <a:xfrm>
          <a:off x="677328" y="2697361"/>
          <a:ext cx="2547034" cy="286172"/>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ln>
        <a:effectLst>
          <a:outerShdw blurRad="38100" dist="25400" dir="2700000" algn="br" rotWithShape="0">
            <a:srgbClr val="000000">
              <a:alpha val="60000"/>
            </a:srgbClr>
          </a:outerShdw>
        </a:effectLst>
      </dsp:spPr>
      <dsp:style>
        <a:lnRef idx="1">
          <a:scrgbClr r="0" g="0" b="0"/>
        </a:lnRef>
        <a:fillRef idx="1">
          <a:scrgbClr r="0" g="0" b="0"/>
        </a:fillRef>
        <a:effectRef idx="2">
          <a:scrgbClr r="0" g="0" b="0"/>
        </a:effectRef>
        <a:fontRef idx="minor"/>
      </dsp:style>
      <dsp:txBody>
        <a:bodyPr spcFirstLastPara="0" vert="horz" wrap="square" lIns="20955" tIns="13970" rIns="20955" bIns="13970" numCol="1" spcCol="1270" anchor="ctr" anchorCtr="0">
          <a:noAutofit/>
        </a:bodyPr>
        <a:lstStyle/>
        <a:p>
          <a:pPr marL="0" lvl="0" indent="0" algn="ctr" defTabSz="488950">
            <a:lnSpc>
              <a:spcPct val="90000"/>
            </a:lnSpc>
            <a:spcBef>
              <a:spcPct val="0"/>
            </a:spcBef>
            <a:spcAft>
              <a:spcPct val="35000"/>
            </a:spcAft>
            <a:buNone/>
          </a:pPr>
          <a:r>
            <a:rPr lang="en-US" sz="1100" kern="1200" dirty="0"/>
            <a:t>Independents $75K+ (58%)</a:t>
          </a:r>
        </a:p>
      </dsp:txBody>
      <dsp:txXfrm>
        <a:off x="685710" y="2705743"/>
        <a:ext cx="2530270" cy="26940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D2CF967-75E4-4FBC-9BE7-A1159F496C04}">
      <dsp:nvSpPr>
        <dsp:cNvPr id="0" name=""/>
        <dsp:cNvSpPr/>
      </dsp:nvSpPr>
      <dsp:spPr>
        <a:xfrm>
          <a:off x="0" y="296925"/>
          <a:ext cx="8243776" cy="1047375"/>
        </a:xfrm>
        <a:prstGeom prst="rect">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9809" tIns="395732" rIns="63980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Make sure that your insurance plan will let you keep your doctor (90%) </a:t>
          </a:r>
        </a:p>
        <a:p>
          <a:pPr marL="114300" lvl="1" indent="-114300" algn="l" defTabSz="533400">
            <a:lnSpc>
              <a:spcPct val="90000"/>
            </a:lnSpc>
            <a:spcBef>
              <a:spcPct val="0"/>
            </a:spcBef>
            <a:spcAft>
              <a:spcPct val="15000"/>
            </a:spcAft>
            <a:buChar char="•"/>
          </a:pPr>
          <a:r>
            <a:rPr lang="en-US" sz="1200" kern="1200" dirty="0"/>
            <a:t>Give people more control over their own health care decisions (90%)</a:t>
          </a:r>
        </a:p>
        <a:p>
          <a:pPr marL="114300" lvl="1" indent="-114300" algn="l" defTabSz="533400">
            <a:lnSpc>
              <a:spcPct val="90000"/>
            </a:lnSpc>
            <a:spcBef>
              <a:spcPct val="0"/>
            </a:spcBef>
            <a:spcAft>
              <a:spcPct val="15000"/>
            </a:spcAft>
            <a:buChar char="•"/>
          </a:pPr>
          <a:r>
            <a:rPr lang="en-US" sz="1200" kern="1200" dirty="0"/>
            <a:t>Make sure that every family has a choice of doctors (87%)</a:t>
          </a:r>
        </a:p>
      </dsp:txBody>
      <dsp:txXfrm>
        <a:off x="0" y="296925"/>
        <a:ext cx="8243776" cy="1047375"/>
      </dsp:txXfrm>
    </dsp:sp>
    <dsp:sp modelId="{70D50615-99D9-453E-81A3-B25DB12150F5}">
      <dsp:nvSpPr>
        <dsp:cNvPr id="0" name=""/>
        <dsp:cNvSpPr/>
      </dsp:nvSpPr>
      <dsp:spPr>
        <a:xfrm>
          <a:off x="412188" y="16485"/>
          <a:ext cx="5770643" cy="560880"/>
        </a:xfrm>
        <a:prstGeom prst="roundRect">
          <a:avLst/>
        </a:prstGeom>
        <a:solidFill>
          <a:srgbClr val="FF9797"/>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17" tIns="0" rIns="218117" bIns="0" numCol="1" spcCol="1270" anchor="ctr" anchorCtr="0">
          <a:noAutofit/>
        </a:bodyPr>
        <a:lstStyle/>
        <a:p>
          <a:pPr marL="0" lvl="0" indent="0" algn="l" defTabSz="800100">
            <a:lnSpc>
              <a:spcPct val="90000"/>
            </a:lnSpc>
            <a:spcBef>
              <a:spcPct val="0"/>
            </a:spcBef>
            <a:spcAft>
              <a:spcPct val="35000"/>
            </a:spcAft>
            <a:buNone/>
          </a:pPr>
          <a:r>
            <a:rPr lang="en-US" sz="1800" kern="1200" dirty="0"/>
            <a:t>Republicans</a:t>
          </a:r>
        </a:p>
      </dsp:txBody>
      <dsp:txXfrm>
        <a:off x="439568" y="43865"/>
        <a:ext cx="5715883" cy="506120"/>
      </dsp:txXfrm>
    </dsp:sp>
    <dsp:sp modelId="{D1AB903F-3FCF-41DB-94CB-AB7F8E086A5E}">
      <dsp:nvSpPr>
        <dsp:cNvPr id="0" name=""/>
        <dsp:cNvSpPr/>
      </dsp:nvSpPr>
      <dsp:spPr>
        <a:xfrm>
          <a:off x="0" y="1735886"/>
          <a:ext cx="8243776" cy="1047375"/>
        </a:xfrm>
        <a:prstGeom prst="rect">
          <a:avLst/>
        </a:prstGeom>
        <a:solidFill>
          <a:schemeClr val="lt1">
            <a:alpha val="90000"/>
            <a:hueOff val="0"/>
            <a:satOff val="0"/>
            <a:lumOff val="0"/>
            <a:alphaOff val="0"/>
          </a:schemeClr>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dsp:style>
      <dsp:txBody>
        <a:bodyPr spcFirstLastPara="0" vert="horz" wrap="square" lIns="639809" tIns="395732" rIns="639809" bIns="85344" numCol="1" spcCol="1270" anchor="t" anchorCtr="0">
          <a:noAutofit/>
        </a:bodyPr>
        <a:lstStyle/>
        <a:p>
          <a:pPr marL="114300" lvl="1" indent="-114300" algn="l" defTabSz="533400">
            <a:lnSpc>
              <a:spcPct val="90000"/>
            </a:lnSpc>
            <a:spcBef>
              <a:spcPct val="0"/>
            </a:spcBef>
            <a:spcAft>
              <a:spcPct val="15000"/>
            </a:spcAft>
            <a:buChar char="•"/>
          </a:pPr>
          <a:r>
            <a:rPr lang="en-US" sz="1200" kern="1200" dirty="0"/>
            <a:t>Give people more control over their own healthcare decisions (90%)</a:t>
          </a:r>
        </a:p>
        <a:p>
          <a:pPr marL="114300" lvl="1" indent="-114300" algn="l" defTabSz="533400">
            <a:lnSpc>
              <a:spcPct val="90000"/>
            </a:lnSpc>
            <a:spcBef>
              <a:spcPct val="0"/>
            </a:spcBef>
            <a:spcAft>
              <a:spcPct val="15000"/>
            </a:spcAft>
            <a:buChar char="•"/>
          </a:pPr>
          <a:r>
            <a:rPr lang="en-US" sz="1200" kern="1200" dirty="0"/>
            <a:t>Make sure that your insurance plan will let you keep your doctor (90%)</a:t>
          </a:r>
        </a:p>
        <a:p>
          <a:pPr marL="114300" lvl="1" indent="-114300" algn="l" defTabSz="533400">
            <a:lnSpc>
              <a:spcPct val="90000"/>
            </a:lnSpc>
            <a:spcBef>
              <a:spcPct val="0"/>
            </a:spcBef>
            <a:spcAft>
              <a:spcPct val="15000"/>
            </a:spcAft>
            <a:buChar char="•"/>
          </a:pPr>
          <a:r>
            <a:rPr lang="en-US" sz="1200" kern="1200" dirty="0"/>
            <a:t>Make sure that every family has a choice of doctors </a:t>
          </a:r>
          <a:r>
            <a:rPr lang="en-US" sz="1200" b="0" kern="1200" dirty="0"/>
            <a:t>(86%)</a:t>
          </a:r>
        </a:p>
      </dsp:txBody>
      <dsp:txXfrm>
        <a:off x="0" y="1735886"/>
        <a:ext cx="8243776" cy="1047375"/>
      </dsp:txXfrm>
    </dsp:sp>
    <dsp:sp modelId="{DB8C7D8C-9B45-462F-BF41-415E8815D904}">
      <dsp:nvSpPr>
        <dsp:cNvPr id="0" name=""/>
        <dsp:cNvSpPr/>
      </dsp:nvSpPr>
      <dsp:spPr>
        <a:xfrm>
          <a:off x="412188" y="1446901"/>
          <a:ext cx="5770643" cy="560880"/>
        </a:xfrm>
        <a:prstGeom prst="roundRect">
          <a:avLst/>
        </a:prstGeom>
        <a:solidFill>
          <a:srgbClr val="C00000"/>
        </a:solidFill>
        <a:ln w="38100" cap="flat" cmpd="sng" algn="ctr">
          <a:solidFill>
            <a:srgbClr val="C0000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17" tIns="0" rIns="218117" bIns="0" numCol="1" spcCol="1270" anchor="ctr" anchorCtr="0">
          <a:noAutofit/>
        </a:bodyPr>
        <a:lstStyle/>
        <a:p>
          <a:pPr marL="0" lvl="0" indent="0" algn="l" defTabSz="800100">
            <a:lnSpc>
              <a:spcPct val="90000"/>
            </a:lnSpc>
            <a:spcBef>
              <a:spcPct val="0"/>
            </a:spcBef>
            <a:spcAft>
              <a:spcPct val="35000"/>
            </a:spcAft>
            <a:buNone/>
          </a:pPr>
          <a:r>
            <a:rPr lang="en-US" sz="1800" kern="1200" dirty="0"/>
            <a:t>Trump Voters</a:t>
          </a:r>
        </a:p>
      </dsp:txBody>
      <dsp:txXfrm>
        <a:off x="439568" y="1474281"/>
        <a:ext cx="5715883" cy="506120"/>
      </dsp:txXfrm>
    </dsp:sp>
    <dsp:sp modelId="{A891358A-80C0-4E56-ACF0-32BC3B844DCE}">
      <dsp:nvSpPr>
        <dsp:cNvPr id="0" name=""/>
        <dsp:cNvSpPr/>
      </dsp:nvSpPr>
      <dsp:spPr>
        <a:xfrm>
          <a:off x="0" y="3157756"/>
          <a:ext cx="8243776" cy="1047375"/>
        </a:xfrm>
        <a:prstGeom prst="rect">
          <a:avLst/>
        </a:prstGeom>
        <a:solidFill>
          <a:schemeClr val="lt1">
            <a:alpha val="90000"/>
            <a:hueOff val="0"/>
            <a:satOff val="0"/>
            <a:lumOff val="0"/>
            <a:alphaOff val="0"/>
          </a:schemeClr>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dsp:style>
      <dsp:txBody>
        <a:bodyPr spcFirstLastPara="0" vert="horz" wrap="square" lIns="639809" tIns="395732" rIns="639809" bIns="85344" numCol="1" spcCol="1270" anchor="t" anchorCtr="0">
          <a:noAutofit/>
        </a:bodyPr>
        <a:lstStyle/>
        <a:p>
          <a:pPr marL="114300" lvl="1" indent="-114300" algn="l" defTabSz="533400">
            <a:lnSpc>
              <a:spcPct val="90000"/>
            </a:lnSpc>
            <a:spcBef>
              <a:spcPct val="0"/>
            </a:spcBef>
            <a:spcAft>
              <a:spcPct val="15000"/>
            </a:spcAft>
            <a:buChar char="•"/>
          </a:pPr>
          <a:r>
            <a:rPr lang="en-US" sz="1200" b="0" kern="1200" dirty="0"/>
            <a:t>Give people more control over their own health care decisions (83%)</a:t>
          </a:r>
        </a:p>
        <a:p>
          <a:pPr marL="114300" lvl="1" indent="-114300" algn="l" defTabSz="533400">
            <a:lnSpc>
              <a:spcPct val="90000"/>
            </a:lnSpc>
            <a:spcBef>
              <a:spcPct val="0"/>
            </a:spcBef>
            <a:spcAft>
              <a:spcPct val="15000"/>
            </a:spcAft>
            <a:buChar char="•"/>
          </a:pPr>
          <a:r>
            <a:rPr lang="en-US" sz="1200" kern="1200" dirty="0"/>
            <a:t>Make sure that every family has a choice of doctors</a:t>
          </a:r>
          <a:r>
            <a:rPr lang="en-US" sz="1200" b="0" kern="1200" dirty="0"/>
            <a:t> (80%)</a:t>
          </a:r>
        </a:p>
        <a:p>
          <a:pPr marL="114300" lvl="1" indent="-114300" algn="l" defTabSz="533400">
            <a:lnSpc>
              <a:spcPct val="90000"/>
            </a:lnSpc>
            <a:spcBef>
              <a:spcPct val="0"/>
            </a:spcBef>
            <a:spcAft>
              <a:spcPct val="15000"/>
            </a:spcAft>
            <a:buChar char="•"/>
          </a:pPr>
          <a:r>
            <a:rPr lang="en-US" sz="1200" kern="1200" dirty="0"/>
            <a:t>Guarantee affordable coverage for those with pre-existing conditions (76%)</a:t>
          </a:r>
          <a:endParaRPr lang="en-US" sz="1200" b="0" kern="1200" dirty="0"/>
        </a:p>
      </dsp:txBody>
      <dsp:txXfrm>
        <a:off x="0" y="3157756"/>
        <a:ext cx="8243776" cy="1047375"/>
      </dsp:txXfrm>
    </dsp:sp>
    <dsp:sp modelId="{4FFBD7FD-5C97-4BAC-8304-470D98EADA61}">
      <dsp:nvSpPr>
        <dsp:cNvPr id="0" name=""/>
        <dsp:cNvSpPr/>
      </dsp:nvSpPr>
      <dsp:spPr>
        <a:xfrm>
          <a:off x="412188" y="2877316"/>
          <a:ext cx="5770643" cy="560880"/>
        </a:xfrm>
        <a:prstGeom prst="roundRect">
          <a:avLst/>
        </a:prstGeom>
        <a:solidFill>
          <a:srgbClr val="92D050"/>
        </a:solidFill>
        <a:ln w="38100" cap="flat" cmpd="sng" algn="ctr">
          <a:solidFill>
            <a:srgbClr val="00B050"/>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18117" tIns="0" rIns="218117" bIns="0" numCol="1" spcCol="1270" anchor="ctr" anchorCtr="0">
          <a:noAutofit/>
        </a:bodyPr>
        <a:lstStyle/>
        <a:p>
          <a:pPr marL="0" lvl="0" indent="0" algn="l" defTabSz="800100">
            <a:lnSpc>
              <a:spcPct val="90000"/>
            </a:lnSpc>
            <a:spcBef>
              <a:spcPct val="0"/>
            </a:spcBef>
            <a:spcAft>
              <a:spcPct val="35000"/>
            </a:spcAft>
            <a:buNone/>
          </a:pPr>
          <a:r>
            <a:rPr lang="en-US" sz="1800" kern="1200" dirty="0"/>
            <a:t>Independents</a:t>
          </a:r>
        </a:p>
      </dsp:txBody>
      <dsp:txXfrm>
        <a:off x="439568" y="2904696"/>
        <a:ext cx="5715883" cy="506120"/>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layout5.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9282" cy="351957"/>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5265014" y="0"/>
            <a:ext cx="4029282" cy="351957"/>
          </a:xfrm>
          <a:prstGeom prst="rect">
            <a:avLst/>
          </a:prstGeom>
        </p:spPr>
        <p:txBody>
          <a:bodyPr vert="horz" lIns="91440" tIns="45720" rIns="91440" bIns="45720" rtlCol="0"/>
          <a:lstStyle>
            <a:lvl1pPr algn="r">
              <a:defRPr sz="1200"/>
            </a:lvl1pPr>
          </a:lstStyle>
          <a:p>
            <a:fld id="{98DB8B7E-E949-4F41-844D-35DA5DE45371}" type="datetimeFigureOut">
              <a:rPr lang="en-US" smtClean="0"/>
              <a:t>5/24/2017</a:t>
            </a:fld>
            <a:endParaRPr lang="en-US"/>
          </a:p>
        </p:txBody>
      </p:sp>
      <p:sp>
        <p:nvSpPr>
          <p:cNvPr id="4" name="Footer Placeholder 3"/>
          <p:cNvSpPr>
            <a:spLocks noGrp="1"/>
          </p:cNvSpPr>
          <p:nvPr>
            <p:ph type="ftr" sz="quarter" idx="2"/>
          </p:nvPr>
        </p:nvSpPr>
        <p:spPr>
          <a:xfrm>
            <a:off x="1" y="6658444"/>
            <a:ext cx="4029282" cy="35195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5265014" y="6658444"/>
            <a:ext cx="4029282" cy="351957"/>
          </a:xfrm>
          <a:prstGeom prst="rect">
            <a:avLst/>
          </a:prstGeom>
        </p:spPr>
        <p:txBody>
          <a:bodyPr vert="horz" lIns="91440" tIns="45720" rIns="91440" bIns="45720" rtlCol="0" anchor="b"/>
          <a:lstStyle>
            <a:lvl1pPr algn="r">
              <a:defRPr sz="1200"/>
            </a:lvl1pPr>
          </a:lstStyle>
          <a:p>
            <a:fld id="{1F1C2E4A-B903-2447-B7EB-DCB1710549EF}" type="slidenum">
              <a:rPr lang="en-US" smtClean="0"/>
              <a:t>‹#›</a:t>
            </a:fld>
            <a:endParaRPr lang="en-US"/>
          </a:p>
        </p:txBody>
      </p:sp>
    </p:spTree>
    <p:extLst>
      <p:ext uri="{BB962C8B-B14F-4D97-AF65-F5344CB8AC3E}">
        <p14:creationId xmlns:p14="http://schemas.microsoft.com/office/powerpoint/2010/main" val="18768338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4028440" cy="351738"/>
          </a:xfrm>
          <a:prstGeom prst="rect">
            <a:avLst/>
          </a:prstGeom>
        </p:spPr>
        <p:txBody>
          <a:bodyPr vert="horz" lIns="93166" tIns="46583" rIns="93166" bIns="46583" rtlCol="0"/>
          <a:lstStyle>
            <a:lvl1pPr algn="l">
              <a:defRPr sz="1200"/>
            </a:lvl1pPr>
          </a:lstStyle>
          <a:p>
            <a:endParaRPr lang="en-US" dirty="0"/>
          </a:p>
        </p:txBody>
      </p:sp>
      <p:sp>
        <p:nvSpPr>
          <p:cNvPr id="3" name="Date Placeholder 2"/>
          <p:cNvSpPr>
            <a:spLocks noGrp="1"/>
          </p:cNvSpPr>
          <p:nvPr>
            <p:ph type="dt" idx="1"/>
          </p:nvPr>
        </p:nvSpPr>
        <p:spPr>
          <a:xfrm>
            <a:off x="5265810" y="0"/>
            <a:ext cx="4028440" cy="351738"/>
          </a:xfrm>
          <a:prstGeom prst="rect">
            <a:avLst/>
          </a:prstGeom>
        </p:spPr>
        <p:txBody>
          <a:bodyPr vert="horz" lIns="93166" tIns="46583" rIns="93166" bIns="46583" rtlCol="0"/>
          <a:lstStyle>
            <a:lvl1pPr algn="r">
              <a:defRPr sz="1200"/>
            </a:lvl1pPr>
          </a:lstStyle>
          <a:p>
            <a:fld id="{A80D3CE5-5E1F-4593-BC21-1E0D26DFA530}" type="datetimeFigureOut">
              <a:rPr lang="en-US" smtClean="0"/>
              <a:t>5/24/2017</a:t>
            </a:fld>
            <a:endParaRPr lang="en-US" dirty="0"/>
          </a:p>
        </p:txBody>
      </p:sp>
      <p:sp>
        <p:nvSpPr>
          <p:cNvPr id="4" name="Slide Image Placeholder 3"/>
          <p:cNvSpPr>
            <a:spLocks noGrp="1" noRot="1" noChangeAspect="1"/>
          </p:cNvSpPr>
          <p:nvPr>
            <p:ph type="sldImg" idx="2"/>
          </p:nvPr>
        </p:nvSpPr>
        <p:spPr>
          <a:xfrm>
            <a:off x="3070225" y="876300"/>
            <a:ext cx="3155950" cy="2366963"/>
          </a:xfrm>
          <a:prstGeom prst="rect">
            <a:avLst/>
          </a:prstGeom>
          <a:noFill/>
          <a:ln w="12700">
            <a:solidFill>
              <a:prstClr val="black"/>
            </a:solidFill>
          </a:ln>
        </p:spPr>
        <p:txBody>
          <a:bodyPr vert="horz" lIns="93166" tIns="46583" rIns="93166" bIns="46583" rtlCol="0" anchor="ctr"/>
          <a:lstStyle/>
          <a:p>
            <a:endParaRPr lang="en-US" dirty="0"/>
          </a:p>
        </p:txBody>
      </p:sp>
      <p:sp>
        <p:nvSpPr>
          <p:cNvPr id="5" name="Notes Placeholder 4"/>
          <p:cNvSpPr>
            <a:spLocks noGrp="1"/>
          </p:cNvSpPr>
          <p:nvPr>
            <p:ph type="body" sz="quarter" idx="3"/>
          </p:nvPr>
        </p:nvSpPr>
        <p:spPr>
          <a:xfrm>
            <a:off x="929640" y="3373756"/>
            <a:ext cx="7437120" cy="2760345"/>
          </a:xfrm>
          <a:prstGeom prst="rect">
            <a:avLst/>
          </a:prstGeom>
        </p:spPr>
        <p:txBody>
          <a:bodyPr vert="horz" lIns="93166" tIns="46583" rIns="93166" bIns="4658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6658664"/>
            <a:ext cx="4028440" cy="351737"/>
          </a:xfrm>
          <a:prstGeom prst="rect">
            <a:avLst/>
          </a:prstGeom>
        </p:spPr>
        <p:txBody>
          <a:bodyPr vert="horz" lIns="93166" tIns="46583" rIns="93166" bIns="46583" rtlCol="0" anchor="b"/>
          <a:lstStyle>
            <a:lvl1pPr algn="l">
              <a:defRPr sz="1200"/>
            </a:lvl1pPr>
          </a:lstStyle>
          <a:p>
            <a:endParaRPr lang="en-US" dirty="0"/>
          </a:p>
        </p:txBody>
      </p:sp>
      <p:sp>
        <p:nvSpPr>
          <p:cNvPr id="7" name="Slide Number Placeholder 6"/>
          <p:cNvSpPr>
            <a:spLocks noGrp="1"/>
          </p:cNvSpPr>
          <p:nvPr>
            <p:ph type="sldNum" sz="quarter" idx="5"/>
          </p:nvPr>
        </p:nvSpPr>
        <p:spPr>
          <a:xfrm>
            <a:off x="5265810" y="6658664"/>
            <a:ext cx="4028440" cy="351737"/>
          </a:xfrm>
          <a:prstGeom prst="rect">
            <a:avLst/>
          </a:prstGeom>
        </p:spPr>
        <p:txBody>
          <a:bodyPr vert="horz" lIns="93166" tIns="46583" rIns="93166" bIns="46583" rtlCol="0" anchor="b"/>
          <a:lstStyle>
            <a:lvl1pPr algn="r">
              <a:defRPr sz="1200"/>
            </a:lvl1pPr>
          </a:lstStyle>
          <a:p>
            <a:fld id="{3C37B9C9-C93C-4629-A7C8-1328448C3DDC}" type="slidenum">
              <a:rPr lang="en-US" smtClean="0"/>
              <a:t>‹#›</a:t>
            </a:fld>
            <a:endParaRPr lang="en-US" dirty="0"/>
          </a:p>
        </p:txBody>
      </p:sp>
    </p:spTree>
    <p:extLst>
      <p:ext uri="{BB962C8B-B14F-4D97-AF65-F5344CB8AC3E}">
        <p14:creationId xmlns:p14="http://schemas.microsoft.com/office/powerpoint/2010/main" val="1433068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a:t>
            </a:fld>
            <a:endParaRPr lang="en-US" dirty="0"/>
          </a:p>
        </p:txBody>
      </p:sp>
    </p:spTree>
    <p:extLst>
      <p:ext uri="{BB962C8B-B14F-4D97-AF65-F5344CB8AC3E}">
        <p14:creationId xmlns:p14="http://schemas.microsoft.com/office/powerpoint/2010/main" val="34809349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16</a:t>
            </a:fld>
            <a:endParaRPr lang="en-US" dirty="0"/>
          </a:p>
        </p:txBody>
      </p:sp>
    </p:spTree>
    <p:extLst>
      <p:ext uri="{BB962C8B-B14F-4D97-AF65-F5344CB8AC3E}">
        <p14:creationId xmlns:p14="http://schemas.microsoft.com/office/powerpoint/2010/main" val="56191140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19</a:t>
            </a:fld>
            <a:endParaRPr lang="en-US" dirty="0"/>
          </a:p>
        </p:txBody>
      </p:sp>
    </p:spTree>
    <p:extLst>
      <p:ext uri="{BB962C8B-B14F-4D97-AF65-F5344CB8AC3E}">
        <p14:creationId xmlns:p14="http://schemas.microsoft.com/office/powerpoint/2010/main" val="249961283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20</a:t>
            </a:fld>
            <a:endParaRPr lang="en-US" dirty="0"/>
          </a:p>
        </p:txBody>
      </p:sp>
    </p:spTree>
    <p:extLst>
      <p:ext uri="{BB962C8B-B14F-4D97-AF65-F5344CB8AC3E}">
        <p14:creationId xmlns:p14="http://schemas.microsoft.com/office/powerpoint/2010/main" val="142009587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21</a:t>
            </a:fld>
            <a:endParaRPr lang="en-US" dirty="0"/>
          </a:p>
        </p:txBody>
      </p:sp>
    </p:spTree>
    <p:extLst>
      <p:ext uri="{BB962C8B-B14F-4D97-AF65-F5344CB8AC3E}">
        <p14:creationId xmlns:p14="http://schemas.microsoft.com/office/powerpoint/2010/main" val="291960907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22</a:t>
            </a:fld>
            <a:endParaRPr lang="en-US" dirty="0"/>
          </a:p>
        </p:txBody>
      </p:sp>
    </p:spTree>
    <p:extLst>
      <p:ext uri="{BB962C8B-B14F-4D97-AF65-F5344CB8AC3E}">
        <p14:creationId xmlns:p14="http://schemas.microsoft.com/office/powerpoint/2010/main" val="41338008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23</a:t>
            </a:fld>
            <a:endParaRPr lang="en-US" dirty="0"/>
          </a:p>
        </p:txBody>
      </p:sp>
    </p:spTree>
    <p:extLst>
      <p:ext uri="{BB962C8B-B14F-4D97-AF65-F5344CB8AC3E}">
        <p14:creationId xmlns:p14="http://schemas.microsoft.com/office/powerpoint/2010/main" val="33416532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24</a:t>
            </a:fld>
            <a:endParaRPr lang="en-US" dirty="0"/>
          </a:p>
        </p:txBody>
      </p:sp>
    </p:spTree>
    <p:extLst>
      <p:ext uri="{BB962C8B-B14F-4D97-AF65-F5344CB8AC3E}">
        <p14:creationId xmlns:p14="http://schemas.microsoft.com/office/powerpoint/2010/main" val="2648537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25</a:t>
            </a:fld>
            <a:endParaRPr lang="en-US" dirty="0"/>
          </a:p>
        </p:txBody>
      </p:sp>
    </p:spTree>
    <p:extLst>
      <p:ext uri="{BB962C8B-B14F-4D97-AF65-F5344CB8AC3E}">
        <p14:creationId xmlns:p14="http://schemas.microsoft.com/office/powerpoint/2010/main" val="334297095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26</a:t>
            </a:fld>
            <a:endParaRPr lang="en-US" dirty="0"/>
          </a:p>
        </p:txBody>
      </p:sp>
    </p:spTree>
    <p:extLst>
      <p:ext uri="{BB962C8B-B14F-4D97-AF65-F5344CB8AC3E}">
        <p14:creationId xmlns:p14="http://schemas.microsoft.com/office/powerpoint/2010/main" val="8397138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27</a:t>
            </a:fld>
            <a:endParaRPr lang="en-US" dirty="0"/>
          </a:p>
        </p:txBody>
      </p:sp>
    </p:spTree>
    <p:extLst>
      <p:ext uri="{BB962C8B-B14F-4D97-AF65-F5344CB8AC3E}">
        <p14:creationId xmlns:p14="http://schemas.microsoft.com/office/powerpoint/2010/main" val="20790392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371600" y="1143000"/>
            <a:ext cx="4114800" cy="30861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a:t>
            </a:fld>
            <a:endParaRPr lang="en-US"/>
          </a:p>
        </p:txBody>
      </p:sp>
    </p:spTree>
    <p:extLst>
      <p:ext uri="{BB962C8B-B14F-4D97-AF65-F5344CB8AC3E}">
        <p14:creationId xmlns:p14="http://schemas.microsoft.com/office/powerpoint/2010/main" val="191011593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28</a:t>
            </a:fld>
            <a:endParaRPr lang="en-US" dirty="0"/>
          </a:p>
        </p:txBody>
      </p:sp>
    </p:spTree>
    <p:extLst>
      <p:ext uri="{BB962C8B-B14F-4D97-AF65-F5344CB8AC3E}">
        <p14:creationId xmlns:p14="http://schemas.microsoft.com/office/powerpoint/2010/main" val="164232109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29</a:t>
            </a:fld>
            <a:endParaRPr lang="en-US" dirty="0"/>
          </a:p>
        </p:txBody>
      </p:sp>
    </p:spTree>
    <p:extLst>
      <p:ext uri="{BB962C8B-B14F-4D97-AF65-F5344CB8AC3E}">
        <p14:creationId xmlns:p14="http://schemas.microsoft.com/office/powerpoint/2010/main" val="1728564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30</a:t>
            </a:fld>
            <a:endParaRPr lang="en-US" dirty="0"/>
          </a:p>
        </p:txBody>
      </p:sp>
    </p:spTree>
    <p:extLst>
      <p:ext uri="{BB962C8B-B14F-4D97-AF65-F5344CB8AC3E}">
        <p14:creationId xmlns:p14="http://schemas.microsoft.com/office/powerpoint/2010/main" val="113247295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31</a:t>
            </a:fld>
            <a:endParaRPr lang="en-US" dirty="0"/>
          </a:p>
        </p:txBody>
      </p:sp>
    </p:spTree>
    <p:extLst>
      <p:ext uri="{BB962C8B-B14F-4D97-AF65-F5344CB8AC3E}">
        <p14:creationId xmlns:p14="http://schemas.microsoft.com/office/powerpoint/2010/main" val="386396558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32</a:t>
            </a:fld>
            <a:endParaRPr lang="en-US" dirty="0"/>
          </a:p>
        </p:txBody>
      </p:sp>
    </p:spTree>
    <p:extLst>
      <p:ext uri="{BB962C8B-B14F-4D97-AF65-F5344CB8AC3E}">
        <p14:creationId xmlns:p14="http://schemas.microsoft.com/office/powerpoint/2010/main" val="344320900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7</a:t>
            </a:fld>
            <a:endParaRPr lang="en-US" dirty="0"/>
          </a:p>
        </p:txBody>
      </p:sp>
    </p:spTree>
    <p:extLst>
      <p:ext uri="{BB962C8B-B14F-4D97-AF65-F5344CB8AC3E}">
        <p14:creationId xmlns:p14="http://schemas.microsoft.com/office/powerpoint/2010/main" val="38220910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8</a:t>
            </a:fld>
            <a:endParaRPr lang="en-US" dirty="0"/>
          </a:p>
        </p:txBody>
      </p:sp>
    </p:spTree>
    <p:extLst>
      <p:ext uri="{BB962C8B-B14F-4D97-AF65-F5344CB8AC3E}">
        <p14:creationId xmlns:p14="http://schemas.microsoft.com/office/powerpoint/2010/main" val="18590809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9</a:t>
            </a:fld>
            <a:endParaRPr lang="en-US" dirty="0"/>
          </a:p>
        </p:txBody>
      </p:sp>
    </p:spTree>
    <p:extLst>
      <p:ext uri="{BB962C8B-B14F-4D97-AF65-F5344CB8AC3E}">
        <p14:creationId xmlns:p14="http://schemas.microsoft.com/office/powerpoint/2010/main" val="29186778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10</a:t>
            </a:fld>
            <a:endParaRPr lang="en-US" dirty="0"/>
          </a:p>
        </p:txBody>
      </p:sp>
    </p:spTree>
    <p:extLst>
      <p:ext uri="{BB962C8B-B14F-4D97-AF65-F5344CB8AC3E}">
        <p14:creationId xmlns:p14="http://schemas.microsoft.com/office/powerpoint/2010/main" val="328953335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11</a:t>
            </a:fld>
            <a:endParaRPr lang="en-US" dirty="0"/>
          </a:p>
        </p:txBody>
      </p:sp>
    </p:spTree>
    <p:extLst>
      <p:ext uri="{BB962C8B-B14F-4D97-AF65-F5344CB8AC3E}">
        <p14:creationId xmlns:p14="http://schemas.microsoft.com/office/powerpoint/2010/main" val="101107076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12</a:t>
            </a:fld>
            <a:endParaRPr lang="en-US" dirty="0"/>
          </a:p>
        </p:txBody>
      </p:sp>
    </p:spTree>
    <p:extLst>
      <p:ext uri="{BB962C8B-B14F-4D97-AF65-F5344CB8AC3E}">
        <p14:creationId xmlns:p14="http://schemas.microsoft.com/office/powerpoint/2010/main" val="406931727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3C37B9C9-C93C-4629-A7C8-1328448C3DDC}" type="slidenum">
              <a:rPr lang="en-US" smtClean="0"/>
              <a:t>13</a:t>
            </a:fld>
            <a:endParaRPr lang="en-US" dirty="0"/>
          </a:p>
        </p:txBody>
      </p:sp>
    </p:spTree>
    <p:extLst>
      <p:ext uri="{BB962C8B-B14F-4D97-AF65-F5344CB8AC3E}">
        <p14:creationId xmlns:p14="http://schemas.microsoft.com/office/powerpoint/2010/main" val="11423718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userDrawn="1"/>
        </p:nvSpPr>
        <p:spPr>
          <a:xfrm>
            <a:off x="0" y="2451207"/>
            <a:ext cx="9144000" cy="4406793"/>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0" y="2405487"/>
            <a:ext cx="9144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hasCustomPrompt="1"/>
          </p:nvPr>
        </p:nvSpPr>
        <p:spPr>
          <a:xfrm>
            <a:off x="822960" y="2730730"/>
            <a:ext cx="7543800" cy="1708681"/>
          </a:xfrm>
        </p:spPr>
        <p:txBody>
          <a:bodyPr anchor="b">
            <a:normAutofit/>
          </a:bodyPr>
          <a:lstStyle>
            <a:lvl1pPr algn="l">
              <a:lnSpc>
                <a:spcPct val="85000"/>
              </a:lnSpc>
              <a:defRPr sz="5000" spc="-50" baseline="0">
                <a:solidFill>
                  <a:schemeClr val="bg1"/>
                </a:solidFill>
              </a:defRPr>
            </a:lvl1pPr>
          </a:lstStyle>
          <a:p>
            <a:r>
              <a:rPr lang="en-US" dirty="0"/>
              <a:t>Click to edit </a:t>
            </a:r>
            <a:br>
              <a:rPr lang="en-US" dirty="0"/>
            </a:br>
            <a:r>
              <a:rPr lang="en-US" dirty="0"/>
              <a:t>Master title style</a:t>
            </a:r>
          </a:p>
        </p:txBody>
      </p:sp>
      <p:sp>
        <p:nvSpPr>
          <p:cNvPr id="3" name="Subtitle 2"/>
          <p:cNvSpPr>
            <a:spLocks noGrp="1"/>
          </p:cNvSpPr>
          <p:nvPr>
            <p:ph type="subTitle" idx="1"/>
          </p:nvPr>
        </p:nvSpPr>
        <p:spPr>
          <a:xfrm>
            <a:off x="825038" y="4569920"/>
            <a:ext cx="7543800" cy="2072179"/>
          </a:xfrm>
        </p:spPr>
        <p:txBody>
          <a:bodyPr lIns="91440" rIns="91440">
            <a:normAutofit/>
          </a:bodyPr>
          <a:lstStyle>
            <a:lvl1pPr marL="0" indent="0" algn="l">
              <a:lnSpc>
                <a:spcPct val="100000"/>
              </a:lnSpc>
              <a:spcBef>
                <a:spcPts val="200"/>
              </a:spcBef>
              <a:buNone/>
              <a:defRPr sz="2000" cap="all" spc="200" baseline="0">
                <a:solidFill>
                  <a:schemeClr val="bg1"/>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dirty="0"/>
              <a:t>Click to edit Master </a:t>
            </a:r>
          </a:p>
          <a:p>
            <a:r>
              <a:rPr lang="en-US" dirty="0"/>
              <a:t>subtitle style</a:t>
            </a:r>
          </a:p>
        </p:txBody>
      </p:sp>
      <p:cxnSp>
        <p:nvCxnSpPr>
          <p:cNvPr id="9" name="Straight Connector 8"/>
          <p:cNvCxnSpPr/>
          <p:nvPr/>
        </p:nvCxnSpPr>
        <p:spPr>
          <a:xfrm>
            <a:off x="822960" y="4457700"/>
            <a:ext cx="7489424"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30018" y="4700110"/>
            <a:ext cx="1320853" cy="1320853"/>
          </a:xfrm>
          <a:prstGeom prst="rect">
            <a:avLst/>
          </a:prstGeom>
        </p:spPr>
      </p:pic>
    </p:spTree>
    <p:extLst>
      <p:ext uri="{BB962C8B-B14F-4D97-AF65-F5344CB8AC3E}">
        <p14:creationId xmlns:p14="http://schemas.microsoft.com/office/powerpoint/2010/main" val="153599042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1A67D72B-E6C9-45B3-B347-F80056840602}"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113E31D-E2AB-40D1-8B51-AFA5AFEF393A}" type="slidenum">
              <a:rPr lang="en-US" smtClean="0"/>
              <a:t>‹#›</a:t>
            </a:fld>
            <a:endParaRPr lang="en-US" dirty="0"/>
          </a:p>
        </p:txBody>
      </p:sp>
    </p:spTree>
    <p:extLst>
      <p:ext uri="{BB962C8B-B14F-4D97-AF65-F5344CB8AC3E}">
        <p14:creationId xmlns:p14="http://schemas.microsoft.com/office/powerpoint/2010/main" val="102788667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2382" y="6400800"/>
            <a:ext cx="9141619"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2" y="6334316"/>
            <a:ext cx="9141619"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22960" y="758952"/>
            <a:ext cx="75438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822960" y="4453128"/>
            <a:ext cx="75438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5C2A1C2-834F-4459-A453-AD04D81E238F}" type="datetime1">
              <a:rPr lang="en-US" smtClean="0"/>
              <a:t>5/24/2017</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FAB73BC-B049-4115-A692-8D63A059BFB8}" type="slidenum">
              <a:rPr lang="en-US" smtClean="0"/>
              <a:t>‹#›</a:t>
            </a:fld>
            <a:endParaRPr lang="en-US" dirty="0"/>
          </a:p>
        </p:txBody>
      </p:sp>
      <p:cxnSp>
        <p:nvCxnSpPr>
          <p:cNvPr id="9" name="Straight Connector 8"/>
          <p:cNvCxnSpPr/>
          <p:nvPr/>
        </p:nvCxnSpPr>
        <p:spPr>
          <a:xfrm>
            <a:off x="905744" y="4343400"/>
            <a:ext cx="740664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3136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822960" y="1845735"/>
            <a:ext cx="3703320" cy="402335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63440" y="1845735"/>
            <a:ext cx="370332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BA59D7B-2B57-4582-95F4-D13A7449C827}" type="datetime1">
              <a:rPr lang="en-US" smtClean="0"/>
              <a:t>5/24/2017</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86175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822960" y="286604"/>
            <a:ext cx="75438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82296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22960" y="2582335"/>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63440" y="1846052"/>
            <a:ext cx="370332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63440" y="2582334"/>
            <a:ext cx="3703320" cy="32867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6C2CDE6A-DC7C-49A7-A783-28A207E5E32F}" type="datetime1">
              <a:rPr lang="en-US" smtClean="0"/>
              <a:t>5/24/2017</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0242556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96929AE5-6140-4555-AA1E-0F856F6A106A}" type="datetime1">
              <a:rPr lang="en-US" smtClean="0"/>
              <a:t>5/24/2017</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FAB73BC-B049-4115-A692-8D63A059BFB8}" type="slidenum">
              <a:rPr lang="en-US" smtClean="0"/>
              <a:t>‹#›</a:t>
            </a:fld>
            <a:endParaRPr lang="en-US" dirty="0"/>
          </a:p>
        </p:txBody>
      </p:sp>
    </p:spTree>
    <p:extLst>
      <p:ext uri="{BB962C8B-B14F-4D97-AF65-F5344CB8AC3E}">
        <p14:creationId xmlns:p14="http://schemas.microsoft.com/office/powerpoint/2010/main" val="36308480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1_Section Header">
    <p:bg>
      <p:bgPr>
        <a:solidFill>
          <a:schemeClr val="bg1"/>
        </a:solidFill>
        <a:effectLst/>
      </p:bgPr>
    </p:bg>
    <p:spTree>
      <p:nvGrpSpPr>
        <p:cNvPr id="1" name=""/>
        <p:cNvGrpSpPr/>
        <p:nvPr/>
      </p:nvGrpSpPr>
      <p:grpSpPr>
        <a:xfrm>
          <a:off x="0" y="0"/>
          <a:ext cx="0" cy="0"/>
          <a:chOff x="0" y="0"/>
          <a:chExt cx="0" cy="0"/>
        </a:xfrm>
      </p:grpSpPr>
      <p:sp>
        <p:nvSpPr>
          <p:cNvPr id="11" name="Rectangle 10"/>
          <p:cNvSpPr/>
          <p:nvPr userDrawn="1"/>
        </p:nvSpPr>
        <p:spPr>
          <a:xfrm>
            <a:off x="0" y="0"/>
            <a:ext cx="9144000" cy="5341071"/>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0" y="5341071"/>
            <a:ext cx="9144000" cy="4572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 Placeholder 14"/>
          <p:cNvSpPr>
            <a:spLocks noGrp="1"/>
          </p:cNvSpPr>
          <p:nvPr>
            <p:ph type="body" sz="quarter" idx="10" hasCustomPrompt="1"/>
          </p:nvPr>
        </p:nvSpPr>
        <p:spPr>
          <a:xfrm>
            <a:off x="1758950" y="2110390"/>
            <a:ext cx="5626100" cy="719172"/>
          </a:xfrm>
        </p:spPr>
        <p:txBody>
          <a:bodyPr>
            <a:normAutofit/>
          </a:bodyPr>
          <a:lstStyle>
            <a:lvl1pPr algn="ctr">
              <a:defRPr sz="5000" b="1">
                <a:solidFill>
                  <a:schemeClr val="bg1"/>
                </a:solidFill>
                <a:latin typeface="+mj-lt"/>
              </a:defRPr>
            </a:lvl1pPr>
          </a:lstStyle>
          <a:p>
            <a:pPr lvl="0"/>
            <a:r>
              <a:rPr lang="en-US" dirty="0"/>
              <a:t>Thank You</a:t>
            </a:r>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633537" y="4408789"/>
            <a:ext cx="1876927" cy="1876927"/>
          </a:xfrm>
          <a:prstGeom prst="rect">
            <a:avLst/>
          </a:prstGeom>
        </p:spPr>
      </p:pic>
    </p:spTree>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0" y="6400800"/>
            <a:ext cx="9144001" cy="457200"/>
          </a:xfrm>
          <a:prstGeom prst="rect">
            <a:avLst/>
          </a:prstGeom>
          <a:solidFill>
            <a:srgbClr val="003A70"/>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0" y="6334316"/>
            <a:ext cx="9144001" cy="66484"/>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822960" y="286604"/>
            <a:ext cx="75438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822959" y="1845734"/>
            <a:ext cx="7543801"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2961" y="6459786"/>
            <a:ext cx="1854203" cy="365125"/>
          </a:xfrm>
          <a:prstGeom prst="rect">
            <a:avLst/>
          </a:prstGeom>
        </p:spPr>
        <p:txBody>
          <a:bodyPr vert="horz" lIns="91440" tIns="45720" rIns="91440" bIns="45720" rtlCol="0" anchor="ctr"/>
          <a:lstStyle>
            <a:lvl1pPr algn="l">
              <a:defRPr sz="900">
                <a:solidFill>
                  <a:srgbClr val="FFFFFF"/>
                </a:solidFill>
              </a:defRPr>
            </a:lvl1pPr>
          </a:lstStyle>
          <a:p>
            <a:fld id="{A750BA5F-02BA-4A64-920D-CE9E85CD67A9}" type="datetime1">
              <a:rPr lang="en-US" smtClean="0"/>
              <a:t>5/24/2017</a:t>
            </a:fld>
            <a:endParaRPr lang="en-US" dirty="0"/>
          </a:p>
        </p:txBody>
      </p:sp>
      <p:sp>
        <p:nvSpPr>
          <p:cNvPr id="5" name="Footer Placeholder 4"/>
          <p:cNvSpPr>
            <a:spLocks noGrp="1"/>
          </p:cNvSpPr>
          <p:nvPr>
            <p:ph type="ftr" sz="quarter" idx="3"/>
          </p:nvPr>
        </p:nvSpPr>
        <p:spPr>
          <a:xfrm>
            <a:off x="2764639" y="6459786"/>
            <a:ext cx="3617103"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7425344" y="6459786"/>
            <a:ext cx="984019" cy="365125"/>
          </a:xfrm>
          <a:prstGeom prst="rect">
            <a:avLst/>
          </a:prstGeom>
        </p:spPr>
        <p:txBody>
          <a:bodyPr vert="horz" lIns="91440" tIns="45720" rIns="91440" bIns="45720" rtlCol="0" anchor="ctr"/>
          <a:lstStyle>
            <a:lvl1pPr algn="r">
              <a:defRPr sz="1050">
                <a:solidFill>
                  <a:srgbClr val="FFFFFF"/>
                </a:solidFill>
              </a:defRPr>
            </a:lvl1pPr>
          </a:lstStyle>
          <a:p>
            <a:fld id="{4FAB73BC-B049-4115-A692-8D63A059BFB8}" type="slidenum">
              <a:rPr lang="en-US" smtClean="0"/>
              <a:pPr/>
              <a:t>‹#›</a:t>
            </a:fld>
            <a:endParaRPr lang="en-US" dirty="0"/>
          </a:p>
        </p:txBody>
      </p:sp>
      <p:cxnSp>
        <p:nvCxnSpPr>
          <p:cNvPr id="10" name="Straight Connector 9"/>
          <p:cNvCxnSpPr/>
          <p:nvPr/>
        </p:nvCxnSpPr>
        <p:spPr>
          <a:xfrm>
            <a:off x="895149" y="1737845"/>
            <a:ext cx="74752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p:nvSpPr>
          <p:cNvPr id="11" name="Rectangle 10"/>
          <p:cNvSpPr/>
          <p:nvPr userDrawn="1"/>
        </p:nvSpPr>
        <p:spPr>
          <a:xfrm>
            <a:off x="0" y="0"/>
            <a:ext cx="9144001" cy="66484"/>
          </a:xfrm>
          <a:prstGeom prst="rect">
            <a:avLst/>
          </a:prstGeom>
          <a:solidFill>
            <a:schemeClr val="accent3"/>
          </a:solidFill>
          <a:ln>
            <a:noFill/>
          </a:ln>
          <a:effectLst/>
        </p:spPr>
        <p:style>
          <a:lnRef idx="2">
            <a:schemeClr val="accent1">
              <a:shade val="50000"/>
            </a:schemeClr>
          </a:lnRef>
          <a:fillRef idx="1">
            <a:schemeClr val="accent1"/>
          </a:fillRef>
          <a:effectRef idx="0">
            <a:schemeClr val="accent1"/>
          </a:effectRef>
          <a:fontRef idx="minor">
            <a:schemeClr val="lt1"/>
          </a:fontRef>
        </p:style>
      </p:sp>
      <p:pic>
        <p:nvPicPr>
          <p:cNvPr id="15" name="Picture 14"/>
          <p:cNvPicPr>
            <a:picLocks noChangeAspect="1"/>
          </p:cNvPicPr>
          <p:nvPr userDrawn="1"/>
        </p:nvPicPr>
        <p:blipFill>
          <a:blip r:embed="rId9">
            <a:extLst>
              <a:ext uri="{28A0092B-C50C-407E-A947-70E740481C1C}">
                <a14:useLocalDpi xmlns:a14="http://schemas.microsoft.com/office/drawing/2010/main" val="0"/>
              </a:ext>
            </a:extLst>
          </a:blip>
          <a:stretch>
            <a:fillRect/>
          </a:stretch>
        </p:blipFill>
        <p:spPr>
          <a:xfrm>
            <a:off x="7837022" y="295556"/>
            <a:ext cx="1059476" cy="1059476"/>
          </a:xfrm>
          <a:prstGeom prst="rect">
            <a:avLst/>
          </a:prstGeom>
        </p:spPr>
      </p:pic>
    </p:spTree>
    <p:extLst>
      <p:ext uri="{BB962C8B-B14F-4D97-AF65-F5344CB8AC3E}">
        <p14:creationId xmlns:p14="http://schemas.microsoft.com/office/powerpoint/2010/main" val="905895374"/>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1" r:id="rId7"/>
  </p:sldLayoutIdLst>
  <p:hf hdr="0" ftr="0" dt="0"/>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chart" Target="../charts/chart12.xml"/></Relationships>
</file>

<file path=ppt/slides/_rels/slide11.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0.png"/><Relationship Id="rId3" Type="http://schemas.openxmlformats.org/officeDocument/2006/relationships/chart" Target="../charts/chart13.xml"/><Relationship Id="rId7" Type="http://schemas.openxmlformats.org/officeDocument/2006/relationships/image" Target="../media/image15.png"/><Relationship Id="rId12"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4.png"/><Relationship Id="rId11" Type="http://schemas.openxmlformats.org/officeDocument/2006/relationships/image" Target="../media/image19.jpg"/><Relationship Id="rId5" Type="http://schemas.microsoft.com/office/2007/relationships/hdphoto" Target="../media/hdphoto1.wdp"/><Relationship Id="rId15" Type="http://schemas.openxmlformats.org/officeDocument/2006/relationships/image" Target="../media/image22.png"/><Relationship Id="rId10" Type="http://schemas.openxmlformats.org/officeDocument/2006/relationships/image" Target="../media/image18.png"/><Relationship Id="rId4" Type="http://schemas.openxmlformats.org/officeDocument/2006/relationships/image" Target="../media/image13.png"/><Relationship Id="rId9" Type="http://schemas.openxmlformats.org/officeDocument/2006/relationships/image" Target="../media/image17.png"/><Relationship Id="rId1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chart" Target="../charts/chart17.xml"/><Relationship Id="rId5" Type="http://schemas.openxmlformats.org/officeDocument/2006/relationships/chart" Target="../charts/chart16.xml"/><Relationship Id="rId4" Type="http://schemas.openxmlformats.org/officeDocument/2006/relationships/chart" Target="../charts/chart15.xml"/></Relationships>
</file>

<file path=ppt/slides/_rels/slide13.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chart" Target="../charts/chart21.xml"/><Relationship Id="rId5" Type="http://schemas.openxmlformats.org/officeDocument/2006/relationships/chart" Target="../charts/chart20.xml"/><Relationship Id="rId4" Type="http://schemas.openxmlformats.org/officeDocument/2006/relationships/chart" Target="../charts/chart19.xml"/></Relationships>
</file>

<file path=ppt/slides/_rels/slide1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image" Target="../media/image29.png"/><Relationship Id="rId3" Type="http://schemas.openxmlformats.org/officeDocument/2006/relationships/image" Target="../media/image25.png"/><Relationship Id="rId7" Type="http://schemas.openxmlformats.org/officeDocument/2006/relationships/image" Target="../media/image28.png"/><Relationship Id="rId2" Type="http://schemas.openxmlformats.org/officeDocument/2006/relationships/image" Target="../media/image24.png"/><Relationship Id="rId1" Type="http://schemas.openxmlformats.org/officeDocument/2006/relationships/slideLayout" Target="../slideLayouts/slideLayout2.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7.png"/><Relationship Id="rId9" Type="http://schemas.openxmlformats.org/officeDocument/2006/relationships/image" Target="../media/image30.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7" Type="http://schemas.openxmlformats.org/officeDocument/2006/relationships/image" Target="../media/image33.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0.png"/><Relationship Id="rId4" Type="http://schemas.openxmlformats.org/officeDocument/2006/relationships/image" Target="../media/image31.png"/></Relationships>
</file>

<file path=ppt/slides/_rels/slide17.xml.rels><?xml version="1.0" encoding="UTF-8" standalone="yes"?>
<Relationships xmlns="http://schemas.openxmlformats.org/package/2006/relationships"><Relationship Id="rId3" Type="http://schemas.openxmlformats.org/officeDocument/2006/relationships/chart" Target="../charts/chart23.xml"/><Relationship Id="rId2" Type="http://schemas.openxmlformats.org/officeDocument/2006/relationships/chart" Target="../charts/chart22.xml"/><Relationship Id="rId1" Type="http://schemas.openxmlformats.org/officeDocument/2006/relationships/slideLayout" Target="../slideLayouts/slideLayout2.xml"/><Relationship Id="rId6" Type="http://schemas.openxmlformats.org/officeDocument/2006/relationships/image" Target="../media/image30.png"/><Relationship Id="rId5" Type="http://schemas.openxmlformats.org/officeDocument/2006/relationships/image" Target="../media/image8.png"/><Relationship Id="rId4" Type="http://schemas.openxmlformats.org/officeDocument/2006/relationships/image" Target="../media/image7.png"/></Relationships>
</file>

<file path=ppt/slides/_rels/slide18.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chart" Target="../charts/chart24.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9.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chart" Target="../charts/chart27.xm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chart" Target="../charts/chart28.xml"/></Relationships>
</file>

<file path=ppt/slides/_rels/slide22.xml.rels><?xml version="1.0" encoding="UTF-8" standalone="yes"?>
<Relationships xmlns="http://schemas.openxmlformats.org/package/2006/relationships"><Relationship Id="rId3" Type="http://schemas.openxmlformats.org/officeDocument/2006/relationships/chart" Target="../charts/chart29.xml"/><Relationship Id="rId2" Type="http://schemas.openxmlformats.org/officeDocument/2006/relationships/notesSlide" Target="../notesSlides/notesSlide14.xml"/><Relationship Id="rId1" Type="http://schemas.openxmlformats.org/officeDocument/2006/relationships/slideLayout" Target="../slideLayouts/slideLayout2.xml"/><Relationship Id="rId5" Type="http://schemas.openxmlformats.org/officeDocument/2006/relationships/chart" Target="../charts/chart31.xml"/><Relationship Id="rId4" Type="http://schemas.openxmlformats.org/officeDocument/2006/relationships/chart" Target="../charts/chart30.xml"/></Relationships>
</file>

<file path=ppt/slides/_rels/slide23.xml.rels><?xml version="1.0" encoding="UTF-8" standalone="yes"?>
<Relationships xmlns="http://schemas.openxmlformats.org/package/2006/relationships"><Relationship Id="rId3" Type="http://schemas.openxmlformats.org/officeDocument/2006/relationships/chart" Target="../charts/chart32.xml"/><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chart" Target="../charts/chart34.xml"/><Relationship Id="rId4" Type="http://schemas.openxmlformats.org/officeDocument/2006/relationships/chart" Target="../charts/chart33.xml"/></Relationships>
</file>

<file path=ppt/slides/_rels/slide24.xml.rels><?xml version="1.0" encoding="UTF-8" standalone="yes"?>
<Relationships xmlns="http://schemas.openxmlformats.org/package/2006/relationships"><Relationship Id="rId3" Type="http://schemas.openxmlformats.org/officeDocument/2006/relationships/chart" Target="../charts/chart35.xml"/><Relationship Id="rId7" Type="http://schemas.openxmlformats.org/officeDocument/2006/relationships/chart" Target="../charts/chart39.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chart" Target="../charts/chart38.xml"/><Relationship Id="rId5" Type="http://schemas.openxmlformats.org/officeDocument/2006/relationships/chart" Target="../charts/chart37.xml"/><Relationship Id="rId4" Type="http://schemas.openxmlformats.org/officeDocument/2006/relationships/chart" Target="../charts/chart36.xml"/></Relationships>
</file>

<file path=ppt/slides/_rels/slide25.xml.rels><?xml version="1.0" encoding="UTF-8" standalone="yes"?>
<Relationships xmlns="http://schemas.openxmlformats.org/package/2006/relationships"><Relationship Id="rId3" Type="http://schemas.openxmlformats.org/officeDocument/2006/relationships/chart" Target="../charts/chart40.xml"/><Relationship Id="rId7" Type="http://schemas.openxmlformats.org/officeDocument/2006/relationships/chart" Target="../charts/chart44.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chart" Target="../charts/chart43.xml"/><Relationship Id="rId5" Type="http://schemas.openxmlformats.org/officeDocument/2006/relationships/chart" Target="../charts/chart42.xml"/><Relationship Id="rId4" Type="http://schemas.openxmlformats.org/officeDocument/2006/relationships/chart" Target="../charts/chart41.xml"/></Relationships>
</file>

<file path=ppt/slides/_rels/slide26.xml.rels><?xml version="1.0" encoding="UTF-8" standalone="yes"?>
<Relationships xmlns="http://schemas.openxmlformats.org/package/2006/relationships"><Relationship Id="rId8" Type="http://schemas.openxmlformats.org/officeDocument/2006/relationships/chart" Target="../charts/chart50.xml"/><Relationship Id="rId3" Type="http://schemas.openxmlformats.org/officeDocument/2006/relationships/chart" Target="../charts/chart45.xml"/><Relationship Id="rId7" Type="http://schemas.openxmlformats.org/officeDocument/2006/relationships/chart" Target="../charts/chart49.xml"/><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chart" Target="../charts/chart48.xml"/><Relationship Id="rId5" Type="http://schemas.openxmlformats.org/officeDocument/2006/relationships/chart" Target="../charts/chart47.xml"/><Relationship Id="rId4" Type="http://schemas.openxmlformats.org/officeDocument/2006/relationships/chart" Target="../charts/chart46.xml"/></Relationships>
</file>

<file path=ppt/slides/_rels/slide27.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chart" Target="../charts/chart52.xml"/></Relationships>
</file>

<file path=ppt/slides/_rels/slide28.xml.rels><?xml version="1.0" encoding="UTF-8" standalone="yes"?>
<Relationships xmlns="http://schemas.openxmlformats.org/package/2006/relationships"><Relationship Id="rId3" Type="http://schemas.openxmlformats.org/officeDocument/2006/relationships/chart" Target="../charts/chart53.xml"/><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chart" Target="../charts/chart54.xml"/></Relationships>
</file>

<file path=ppt/slides/_rels/slide29.xml.rels><?xml version="1.0" encoding="UTF-8" standalone="yes"?>
<Relationships xmlns="http://schemas.openxmlformats.org/package/2006/relationships"><Relationship Id="rId8" Type="http://schemas.microsoft.com/office/2007/relationships/diagramDrawing" Target="../diagrams/drawing5.xml"/><Relationship Id="rId3" Type="http://schemas.openxmlformats.org/officeDocument/2006/relationships/chart" Target="../charts/chart55.xml"/><Relationship Id="rId7" Type="http://schemas.openxmlformats.org/officeDocument/2006/relationships/diagramColors" Target="../diagrams/colors5.xml"/><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diagramQuickStyle" Target="../diagrams/quickStyle5.xml"/><Relationship Id="rId5" Type="http://schemas.openxmlformats.org/officeDocument/2006/relationships/diagramLayout" Target="../diagrams/layout5.xml"/><Relationship Id="rId4" Type="http://schemas.openxmlformats.org/officeDocument/2006/relationships/diagramData" Target="../diagrams/data5.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7" Type="http://schemas.openxmlformats.org/officeDocument/2006/relationships/chart" Target="../charts/chart1.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0.xml.rels><?xml version="1.0" encoding="UTF-8" standalone="yes"?>
<Relationships xmlns="http://schemas.openxmlformats.org/package/2006/relationships"><Relationship Id="rId3" Type="http://schemas.openxmlformats.org/officeDocument/2006/relationships/chart" Target="../charts/chart56.xm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chart" Target="../charts/chart59.xml"/><Relationship Id="rId5" Type="http://schemas.openxmlformats.org/officeDocument/2006/relationships/chart" Target="../charts/chart58.xml"/><Relationship Id="rId4" Type="http://schemas.openxmlformats.org/officeDocument/2006/relationships/chart" Target="../charts/chart57.xml"/></Relationships>
</file>

<file path=ppt/slides/_rels/slide32.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chart" Target="../charts/chart60.xml"/></Relationships>
</file>

<file path=ppt/slides/_rels/slide4.xml.rels><?xml version="1.0" encoding="UTF-8" standalone="yes"?>
<Relationships xmlns="http://schemas.openxmlformats.org/package/2006/relationships"><Relationship Id="rId8" Type="http://schemas.openxmlformats.org/officeDocument/2006/relationships/chart" Target="../charts/chart2.xml"/><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10" Type="http://schemas.openxmlformats.org/officeDocument/2006/relationships/image" Target="../media/image8.png"/><Relationship Id="rId4" Type="http://schemas.openxmlformats.org/officeDocument/2006/relationships/diagramLayout" Target="../diagrams/layout3.xml"/><Relationship Id="rId9"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chart" Target="../charts/chart3.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6.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6.png"/><Relationship Id="rId1" Type="http://schemas.openxmlformats.org/officeDocument/2006/relationships/slideLayout" Target="../slideLayouts/slideLayout2.xml"/><Relationship Id="rId4" Type="http://schemas.openxmlformats.org/officeDocument/2006/relationships/chart" Target="../charts/chart5.xml"/></Relationships>
</file>

<file path=ppt/slides/_rels/slide7.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chart" Target="../charts/chart8.xml"/><Relationship Id="rId4" Type="http://schemas.openxmlformats.org/officeDocument/2006/relationships/chart" Target="../charts/chart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hart" Target="../charts/chart9.xml"/></Relationships>
</file>

<file path=ppt/slides/_rels/slide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chart" Target="../charts/chart10.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22960" y="3717470"/>
            <a:ext cx="8005354" cy="1103981"/>
          </a:xfrm>
        </p:spPr>
        <p:txBody>
          <a:bodyPr>
            <a:normAutofit fontScale="90000"/>
          </a:bodyPr>
          <a:lstStyle/>
          <a:p>
            <a:r>
              <a:rPr lang="en-US" sz="4000" b="1" dirty="0"/>
              <a:t>One Nation</a:t>
            </a:r>
            <a:br>
              <a:rPr lang="en-US" sz="4000" b="1" dirty="0"/>
            </a:br>
            <a:r>
              <a:rPr lang="en-US" sz="4000" b="1" dirty="0"/>
              <a:t>Senate Battleground </a:t>
            </a:r>
            <a:r>
              <a:rPr lang="en-US" sz="4000" b="1"/>
              <a:t>Study II </a:t>
            </a:r>
            <a:br>
              <a:rPr lang="en-US" sz="4000" b="1" dirty="0"/>
            </a:br>
            <a:endParaRPr lang="en-US" sz="4000" b="1" dirty="0"/>
          </a:p>
        </p:txBody>
      </p:sp>
      <p:sp>
        <p:nvSpPr>
          <p:cNvPr id="3" name="Subtitle 2"/>
          <p:cNvSpPr>
            <a:spLocks noGrp="1"/>
          </p:cNvSpPr>
          <p:nvPr>
            <p:ph type="subTitle" idx="1"/>
          </p:nvPr>
        </p:nvSpPr>
        <p:spPr>
          <a:xfrm>
            <a:off x="861060" y="4428119"/>
            <a:ext cx="7543800" cy="1457424"/>
          </a:xfrm>
        </p:spPr>
        <p:txBody>
          <a:bodyPr>
            <a:normAutofit/>
          </a:bodyPr>
          <a:lstStyle/>
          <a:p>
            <a:pPr>
              <a:spcBef>
                <a:spcPts val="0"/>
              </a:spcBef>
            </a:pPr>
            <a:r>
              <a:rPr lang="en-US" cap="none" dirty="0"/>
              <a:t>May 13-18, 2017</a:t>
            </a:r>
          </a:p>
          <a:p>
            <a:pPr>
              <a:spcBef>
                <a:spcPts val="0"/>
              </a:spcBef>
            </a:pPr>
            <a:r>
              <a:rPr lang="en-US" cap="none" dirty="0"/>
              <a:t>N=1,205 2018 Likely Voters</a:t>
            </a:r>
          </a:p>
          <a:p>
            <a:pPr>
              <a:spcBef>
                <a:spcPts val="0"/>
              </a:spcBef>
            </a:pPr>
            <a:r>
              <a:rPr lang="en-US" cap="none" dirty="0"/>
              <a:t>States: AZ, FL, IN, LA, MO, MT, ND, NV, OH, </a:t>
            </a:r>
          </a:p>
          <a:p>
            <a:pPr>
              <a:spcBef>
                <a:spcPts val="0"/>
              </a:spcBef>
            </a:pPr>
            <a:r>
              <a:rPr lang="en-US" cap="none" dirty="0"/>
              <a:t>PA and WV</a:t>
            </a:r>
          </a:p>
        </p:txBody>
      </p:sp>
      <p:pic>
        <p:nvPicPr>
          <p:cNvPr id="5" name="Picture 4"/>
          <p:cNvPicPr>
            <a:picLocks noChangeAspect="1"/>
          </p:cNvPicPr>
          <p:nvPr/>
        </p:nvPicPr>
        <p:blipFill>
          <a:blip r:embed="rId3"/>
          <a:stretch>
            <a:fillRect/>
          </a:stretch>
        </p:blipFill>
        <p:spPr>
          <a:xfrm>
            <a:off x="3686629" y="142201"/>
            <a:ext cx="1770772" cy="2151795"/>
          </a:xfrm>
          <a:prstGeom prst="rect">
            <a:avLst/>
          </a:prstGeom>
        </p:spPr>
      </p:pic>
    </p:spTree>
    <p:extLst>
      <p:ext uri="{BB962C8B-B14F-4D97-AF65-F5344CB8AC3E}">
        <p14:creationId xmlns:p14="http://schemas.microsoft.com/office/powerpoint/2010/main" val="85413720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Prefer US Senator Who Supports/Opposes Trump?</a:t>
            </a:r>
          </a:p>
        </p:txBody>
      </p:sp>
      <p:sp>
        <p:nvSpPr>
          <p:cNvPr id="4" name="Slide Number Placeholder 3"/>
          <p:cNvSpPr>
            <a:spLocks noGrp="1"/>
          </p:cNvSpPr>
          <p:nvPr>
            <p:ph type="sldNum" sz="quarter" idx="12"/>
          </p:nvPr>
        </p:nvSpPr>
        <p:spPr/>
        <p:txBody>
          <a:bodyPr/>
          <a:lstStyle/>
          <a:p>
            <a:fld id="{6113E31D-E2AB-40D1-8B51-AFA5AFEF393A}" type="slidenum">
              <a:rPr lang="en-US" smtClean="0"/>
              <a:t>10</a:t>
            </a:fld>
            <a:endParaRPr lang="en-US" dirty="0"/>
          </a:p>
        </p:txBody>
      </p:sp>
      <p:sp>
        <p:nvSpPr>
          <p:cNvPr id="12" name="TextBox 11"/>
          <p:cNvSpPr txBox="1"/>
          <p:nvPr/>
        </p:nvSpPr>
        <p:spPr>
          <a:xfrm>
            <a:off x="920299" y="1767758"/>
            <a:ext cx="7489064" cy="584775"/>
          </a:xfrm>
          <a:prstGeom prst="rect">
            <a:avLst/>
          </a:prstGeom>
          <a:noFill/>
        </p:spPr>
        <p:txBody>
          <a:bodyPr wrap="square" rtlCol="0">
            <a:spAutoFit/>
          </a:bodyPr>
          <a:lstStyle/>
          <a:p>
            <a:r>
              <a:rPr lang="en-US" sz="1600" dirty="0">
                <a:solidFill>
                  <a:schemeClr val="bg1">
                    <a:lumMod val="50000"/>
                  </a:schemeClr>
                </a:solidFill>
              </a:rPr>
              <a:t>Overall, do you want a US Senator who is supportive of Donald Trump’s agenda or who opposes Donald Trump’s agenda?</a:t>
            </a:r>
          </a:p>
        </p:txBody>
      </p:sp>
      <p:graphicFrame>
        <p:nvGraphicFramePr>
          <p:cNvPr id="7" name="Content Placeholder 14"/>
          <p:cNvGraphicFramePr>
            <a:graphicFrameLocks noGrp="1"/>
          </p:cNvGraphicFramePr>
          <p:nvPr>
            <p:ph idx="1"/>
            <p:extLst>
              <p:ext uri="{D42A27DB-BD31-4B8C-83A1-F6EECF244321}">
                <p14:modId xmlns:p14="http://schemas.microsoft.com/office/powerpoint/2010/main" val="979749371"/>
              </p:ext>
            </p:extLst>
          </p:nvPr>
        </p:nvGraphicFramePr>
        <p:xfrm>
          <a:off x="615743" y="2384149"/>
          <a:ext cx="3787529" cy="35917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Content Placeholder 14"/>
          <p:cNvGraphicFramePr>
            <a:graphicFrameLocks/>
          </p:cNvGraphicFramePr>
          <p:nvPr>
            <p:extLst/>
          </p:nvPr>
        </p:nvGraphicFramePr>
        <p:xfrm>
          <a:off x="370814" y="5527838"/>
          <a:ext cx="4838000" cy="959428"/>
        </p:xfrm>
        <a:graphic>
          <a:graphicData uri="http://schemas.openxmlformats.org/drawingml/2006/chart">
            <c:chart xmlns:c="http://schemas.openxmlformats.org/drawingml/2006/chart" xmlns:r="http://schemas.openxmlformats.org/officeDocument/2006/relationships" r:id="rId4"/>
          </a:graphicData>
        </a:graphic>
      </p:graphicFrame>
      <p:sp>
        <p:nvSpPr>
          <p:cNvPr id="10" name="TextBox 9"/>
          <p:cNvSpPr txBox="1"/>
          <p:nvPr/>
        </p:nvSpPr>
        <p:spPr>
          <a:xfrm>
            <a:off x="1578631" y="5139717"/>
            <a:ext cx="1861752" cy="369332"/>
          </a:xfrm>
          <a:prstGeom prst="rect">
            <a:avLst/>
          </a:prstGeom>
          <a:noFill/>
        </p:spPr>
        <p:txBody>
          <a:bodyPr wrap="square" rtlCol="0">
            <a:spAutoFit/>
          </a:bodyPr>
          <a:lstStyle/>
          <a:p>
            <a:pPr algn="ctr"/>
            <a:r>
              <a:rPr lang="en-US" b="1" dirty="0">
                <a:solidFill>
                  <a:srgbClr val="C00000"/>
                </a:solidFill>
              </a:rPr>
              <a:t>43% Opposed</a:t>
            </a:r>
          </a:p>
        </p:txBody>
      </p:sp>
      <p:sp>
        <p:nvSpPr>
          <p:cNvPr id="11" name="TextBox 10"/>
          <p:cNvSpPr txBox="1"/>
          <p:nvPr/>
        </p:nvSpPr>
        <p:spPr>
          <a:xfrm>
            <a:off x="1578631" y="2387331"/>
            <a:ext cx="1861752" cy="369332"/>
          </a:xfrm>
          <a:prstGeom prst="rect">
            <a:avLst/>
          </a:prstGeom>
          <a:noFill/>
        </p:spPr>
        <p:txBody>
          <a:bodyPr wrap="square" rtlCol="0">
            <a:spAutoFit/>
          </a:bodyPr>
          <a:lstStyle/>
          <a:p>
            <a:pPr algn="ctr"/>
            <a:r>
              <a:rPr lang="en-US" b="1" dirty="0">
                <a:solidFill>
                  <a:schemeClr val="accent3"/>
                </a:solidFill>
              </a:rPr>
              <a:t>49% Supportive</a:t>
            </a:r>
          </a:p>
        </p:txBody>
      </p:sp>
      <p:graphicFrame>
        <p:nvGraphicFramePr>
          <p:cNvPr id="14" name="Table 13"/>
          <p:cNvGraphicFramePr>
            <a:graphicFrameLocks noGrp="1"/>
          </p:cNvGraphicFramePr>
          <p:nvPr>
            <p:extLst>
              <p:ext uri="{D42A27DB-BD31-4B8C-83A1-F6EECF244321}">
                <p14:modId xmlns:p14="http://schemas.microsoft.com/office/powerpoint/2010/main" val="3143773941"/>
              </p:ext>
            </p:extLst>
          </p:nvPr>
        </p:nvGraphicFramePr>
        <p:xfrm>
          <a:off x="4927023" y="2254330"/>
          <a:ext cx="3439737" cy="3371712"/>
        </p:xfrm>
        <a:graphic>
          <a:graphicData uri="http://schemas.openxmlformats.org/drawingml/2006/table">
            <a:tbl>
              <a:tblPr firstRow="1" bandRow="1">
                <a:tableStyleId>{5C22544A-7EE6-4342-B048-85BDC9FD1C3A}</a:tableStyleId>
              </a:tblPr>
              <a:tblGrid>
                <a:gridCol w="1294791">
                  <a:extLst>
                    <a:ext uri="{9D8B030D-6E8A-4147-A177-3AD203B41FA5}">
                      <a16:colId xmlns:a16="http://schemas.microsoft.com/office/drawing/2014/main" val="1747420665"/>
                    </a:ext>
                  </a:extLst>
                </a:gridCol>
                <a:gridCol w="1144928">
                  <a:extLst>
                    <a:ext uri="{9D8B030D-6E8A-4147-A177-3AD203B41FA5}">
                      <a16:colId xmlns:a16="http://schemas.microsoft.com/office/drawing/2014/main" val="2162205045"/>
                    </a:ext>
                  </a:extLst>
                </a:gridCol>
                <a:gridCol w="1000018">
                  <a:extLst>
                    <a:ext uri="{9D8B030D-6E8A-4147-A177-3AD203B41FA5}">
                      <a16:colId xmlns:a16="http://schemas.microsoft.com/office/drawing/2014/main" val="3271667637"/>
                    </a:ext>
                  </a:extLst>
                </a:gridCol>
              </a:tblGrid>
              <a:tr h="280976">
                <a:tc>
                  <a:txBody>
                    <a:bodyPr/>
                    <a:lstStyle/>
                    <a:p>
                      <a:pPr algn="ctr"/>
                      <a:r>
                        <a:rPr lang="en-US" sz="1200" b="1" dirty="0"/>
                        <a:t>State</a:t>
                      </a:r>
                    </a:p>
                  </a:txBody>
                  <a:tcPr/>
                </a:tc>
                <a:tc>
                  <a:txBody>
                    <a:bodyPr/>
                    <a:lstStyle/>
                    <a:p>
                      <a:pPr algn="ctr"/>
                      <a:r>
                        <a:rPr lang="en-US" sz="1200" dirty="0"/>
                        <a:t>Supportive</a:t>
                      </a:r>
                    </a:p>
                  </a:txBody>
                  <a:tcPr/>
                </a:tc>
                <a:tc>
                  <a:txBody>
                    <a:bodyPr/>
                    <a:lstStyle/>
                    <a:p>
                      <a:pPr algn="ctr"/>
                      <a:r>
                        <a:rPr lang="en-US" sz="1200" dirty="0"/>
                        <a:t>Opposed</a:t>
                      </a:r>
                    </a:p>
                  </a:txBody>
                  <a:tcPr/>
                </a:tc>
                <a:extLst>
                  <a:ext uri="{0D108BD9-81ED-4DB2-BD59-A6C34878D82A}">
                    <a16:rowId xmlns:a16="http://schemas.microsoft.com/office/drawing/2014/main" val="1660379840"/>
                  </a:ext>
                </a:extLst>
              </a:tr>
              <a:tr h="280976">
                <a:tc>
                  <a:txBody>
                    <a:bodyPr/>
                    <a:lstStyle/>
                    <a:p>
                      <a:pPr algn="ctr"/>
                      <a:r>
                        <a:rPr lang="en-US" sz="1200" b="1" dirty="0"/>
                        <a:t>Arizona</a:t>
                      </a:r>
                    </a:p>
                  </a:txBody>
                  <a:tcPr/>
                </a:tc>
                <a:tc>
                  <a:txBody>
                    <a:bodyPr/>
                    <a:lstStyle/>
                    <a:p>
                      <a:pPr algn="ctr"/>
                      <a:r>
                        <a:rPr lang="en-US" sz="1200" b="1" dirty="0">
                          <a:solidFill>
                            <a:srgbClr val="297FD5"/>
                          </a:solidFill>
                        </a:rPr>
                        <a:t>53%</a:t>
                      </a:r>
                    </a:p>
                  </a:txBody>
                  <a:tcPr/>
                </a:tc>
                <a:tc>
                  <a:txBody>
                    <a:bodyPr/>
                    <a:lstStyle/>
                    <a:p>
                      <a:pPr algn="ctr"/>
                      <a:r>
                        <a:rPr lang="en-US" sz="1200" b="1" dirty="0">
                          <a:solidFill>
                            <a:srgbClr val="C00000"/>
                          </a:solidFill>
                        </a:rPr>
                        <a:t>41%</a:t>
                      </a:r>
                    </a:p>
                  </a:txBody>
                  <a:tcPr/>
                </a:tc>
                <a:extLst>
                  <a:ext uri="{0D108BD9-81ED-4DB2-BD59-A6C34878D82A}">
                    <a16:rowId xmlns:a16="http://schemas.microsoft.com/office/drawing/2014/main" val="3219862599"/>
                  </a:ext>
                </a:extLst>
              </a:tr>
              <a:tr h="280976">
                <a:tc>
                  <a:txBody>
                    <a:bodyPr/>
                    <a:lstStyle/>
                    <a:p>
                      <a:pPr algn="ctr"/>
                      <a:r>
                        <a:rPr lang="en-US" sz="1200" b="1" dirty="0"/>
                        <a:t>Florida</a:t>
                      </a:r>
                    </a:p>
                  </a:txBody>
                  <a:tcPr/>
                </a:tc>
                <a:tc>
                  <a:txBody>
                    <a:bodyPr/>
                    <a:lstStyle/>
                    <a:p>
                      <a:pPr algn="ctr"/>
                      <a:r>
                        <a:rPr lang="en-US" sz="1200" b="1" dirty="0">
                          <a:solidFill>
                            <a:srgbClr val="297FD5"/>
                          </a:solidFill>
                        </a:rPr>
                        <a:t>46%</a:t>
                      </a:r>
                    </a:p>
                  </a:txBody>
                  <a:tcPr/>
                </a:tc>
                <a:tc>
                  <a:txBody>
                    <a:bodyPr/>
                    <a:lstStyle/>
                    <a:p>
                      <a:pPr algn="ctr"/>
                      <a:r>
                        <a:rPr lang="en-US" sz="1200" b="1" dirty="0">
                          <a:solidFill>
                            <a:srgbClr val="C00000"/>
                          </a:solidFill>
                        </a:rPr>
                        <a:t>49%</a:t>
                      </a:r>
                    </a:p>
                  </a:txBody>
                  <a:tcPr/>
                </a:tc>
                <a:extLst>
                  <a:ext uri="{0D108BD9-81ED-4DB2-BD59-A6C34878D82A}">
                    <a16:rowId xmlns:a16="http://schemas.microsoft.com/office/drawing/2014/main" val="1067141378"/>
                  </a:ext>
                </a:extLst>
              </a:tr>
              <a:tr h="280976">
                <a:tc>
                  <a:txBody>
                    <a:bodyPr/>
                    <a:lstStyle/>
                    <a:p>
                      <a:pPr algn="ctr"/>
                      <a:r>
                        <a:rPr lang="en-US" sz="1200" b="1" dirty="0"/>
                        <a:t>Indiana</a:t>
                      </a:r>
                    </a:p>
                  </a:txBody>
                  <a:tcPr/>
                </a:tc>
                <a:tc>
                  <a:txBody>
                    <a:bodyPr/>
                    <a:lstStyle/>
                    <a:p>
                      <a:pPr algn="ctr"/>
                      <a:r>
                        <a:rPr lang="en-US" sz="1200" b="1" dirty="0">
                          <a:solidFill>
                            <a:srgbClr val="297FD5"/>
                          </a:solidFill>
                        </a:rPr>
                        <a:t>56%</a:t>
                      </a:r>
                    </a:p>
                  </a:txBody>
                  <a:tcPr/>
                </a:tc>
                <a:tc>
                  <a:txBody>
                    <a:bodyPr/>
                    <a:lstStyle/>
                    <a:p>
                      <a:pPr algn="ctr"/>
                      <a:r>
                        <a:rPr lang="en-US" sz="1200" b="1" dirty="0">
                          <a:solidFill>
                            <a:srgbClr val="C00000"/>
                          </a:solidFill>
                        </a:rPr>
                        <a:t>35%</a:t>
                      </a:r>
                    </a:p>
                  </a:txBody>
                  <a:tcPr/>
                </a:tc>
                <a:extLst>
                  <a:ext uri="{0D108BD9-81ED-4DB2-BD59-A6C34878D82A}">
                    <a16:rowId xmlns:a16="http://schemas.microsoft.com/office/drawing/2014/main" val="593649735"/>
                  </a:ext>
                </a:extLst>
              </a:tr>
              <a:tr h="28097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200" b="1" dirty="0"/>
                        <a:t>Louisiana</a:t>
                      </a:r>
                    </a:p>
                  </a:txBody>
                  <a:tcPr/>
                </a:tc>
                <a:tc>
                  <a:txBody>
                    <a:bodyPr/>
                    <a:lstStyle/>
                    <a:p>
                      <a:pPr algn="ctr"/>
                      <a:r>
                        <a:rPr lang="en-US" sz="1200" b="1" dirty="0">
                          <a:solidFill>
                            <a:srgbClr val="297FD5"/>
                          </a:solidFill>
                        </a:rPr>
                        <a:t>49%</a:t>
                      </a:r>
                    </a:p>
                  </a:txBody>
                  <a:tcPr/>
                </a:tc>
                <a:tc>
                  <a:txBody>
                    <a:bodyPr/>
                    <a:lstStyle/>
                    <a:p>
                      <a:pPr algn="ctr"/>
                      <a:r>
                        <a:rPr lang="en-US" sz="1200" b="1" dirty="0">
                          <a:solidFill>
                            <a:srgbClr val="C00000"/>
                          </a:solidFill>
                        </a:rPr>
                        <a:t>43%</a:t>
                      </a:r>
                    </a:p>
                  </a:txBody>
                  <a:tcPr/>
                </a:tc>
                <a:extLst>
                  <a:ext uri="{0D108BD9-81ED-4DB2-BD59-A6C34878D82A}">
                    <a16:rowId xmlns:a16="http://schemas.microsoft.com/office/drawing/2014/main" val="3362019700"/>
                  </a:ext>
                </a:extLst>
              </a:tr>
              <a:tr h="280976">
                <a:tc>
                  <a:txBody>
                    <a:bodyPr/>
                    <a:lstStyle/>
                    <a:p>
                      <a:pPr algn="ctr"/>
                      <a:r>
                        <a:rPr lang="en-US" sz="1200" b="1" dirty="0"/>
                        <a:t>Missouri</a:t>
                      </a:r>
                    </a:p>
                  </a:txBody>
                  <a:tcPr/>
                </a:tc>
                <a:tc>
                  <a:txBody>
                    <a:bodyPr/>
                    <a:lstStyle/>
                    <a:p>
                      <a:pPr algn="ctr"/>
                      <a:r>
                        <a:rPr lang="en-US" sz="1200" b="1" dirty="0">
                          <a:solidFill>
                            <a:srgbClr val="297FD5"/>
                          </a:solidFill>
                        </a:rPr>
                        <a:t>37%</a:t>
                      </a:r>
                    </a:p>
                  </a:txBody>
                  <a:tcPr/>
                </a:tc>
                <a:tc>
                  <a:txBody>
                    <a:bodyPr/>
                    <a:lstStyle/>
                    <a:p>
                      <a:pPr algn="ctr"/>
                      <a:r>
                        <a:rPr lang="en-US" sz="1200" b="1" dirty="0">
                          <a:solidFill>
                            <a:srgbClr val="C00000"/>
                          </a:solidFill>
                        </a:rPr>
                        <a:t>51%</a:t>
                      </a:r>
                    </a:p>
                  </a:txBody>
                  <a:tcPr/>
                </a:tc>
                <a:extLst>
                  <a:ext uri="{0D108BD9-81ED-4DB2-BD59-A6C34878D82A}">
                    <a16:rowId xmlns:a16="http://schemas.microsoft.com/office/drawing/2014/main" val="3291050755"/>
                  </a:ext>
                </a:extLst>
              </a:tr>
              <a:tr h="280976">
                <a:tc>
                  <a:txBody>
                    <a:bodyPr/>
                    <a:lstStyle/>
                    <a:p>
                      <a:pPr algn="ctr"/>
                      <a:r>
                        <a:rPr lang="en-US" sz="1200" b="1" dirty="0"/>
                        <a:t>Montana</a:t>
                      </a:r>
                    </a:p>
                  </a:txBody>
                  <a:tcPr/>
                </a:tc>
                <a:tc>
                  <a:txBody>
                    <a:bodyPr/>
                    <a:lstStyle/>
                    <a:p>
                      <a:pPr algn="ctr"/>
                      <a:r>
                        <a:rPr lang="en-US" sz="1200" b="1" dirty="0">
                          <a:solidFill>
                            <a:srgbClr val="297FD5"/>
                          </a:solidFill>
                        </a:rPr>
                        <a:t>55%</a:t>
                      </a:r>
                    </a:p>
                  </a:txBody>
                  <a:tcPr/>
                </a:tc>
                <a:tc>
                  <a:txBody>
                    <a:bodyPr/>
                    <a:lstStyle/>
                    <a:p>
                      <a:pPr algn="ctr"/>
                      <a:r>
                        <a:rPr lang="en-US" sz="1200" b="1" dirty="0">
                          <a:solidFill>
                            <a:srgbClr val="C00000"/>
                          </a:solidFill>
                        </a:rPr>
                        <a:t>37%</a:t>
                      </a:r>
                    </a:p>
                  </a:txBody>
                  <a:tcPr/>
                </a:tc>
                <a:extLst>
                  <a:ext uri="{0D108BD9-81ED-4DB2-BD59-A6C34878D82A}">
                    <a16:rowId xmlns:a16="http://schemas.microsoft.com/office/drawing/2014/main" val="3017943559"/>
                  </a:ext>
                </a:extLst>
              </a:tr>
              <a:tr h="280976">
                <a:tc>
                  <a:txBody>
                    <a:bodyPr/>
                    <a:lstStyle/>
                    <a:p>
                      <a:pPr algn="ctr"/>
                      <a:r>
                        <a:rPr lang="en-US" sz="1200" b="1" dirty="0"/>
                        <a:t>North Dakota</a:t>
                      </a:r>
                    </a:p>
                  </a:txBody>
                  <a:tcPr/>
                </a:tc>
                <a:tc>
                  <a:txBody>
                    <a:bodyPr/>
                    <a:lstStyle/>
                    <a:p>
                      <a:pPr algn="ctr"/>
                      <a:r>
                        <a:rPr lang="en-US" sz="1200" b="1" dirty="0">
                          <a:solidFill>
                            <a:srgbClr val="297FD5"/>
                          </a:solidFill>
                        </a:rPr>
                        <a:t>60%</a:t>
                      </a:r>
                    </a:p>
                  </a:txBody>
                  <a:tcPr/>
                </a:tc>
                <a:tc>
                  <a:txBody>
                    <a:bodyPr/>
                    <a:lstStyle/>
                    <a:p>
                      <a:pPr algn="ctr"/>
                      <a:r>
                        <a:rPr lang="en-US" sz="1200" b="1" dirty="0">
                          <a:solidFill>
                            <a:srgbClr val="C00000"/>
                          </a:solidFill>
                        </a:rPr>
                        <a:t>27%</a:t>
                      </a:r>
                    </a:p>
                  </a:txBody>
                  <a:tcPr/>
                </a:tc>
                <a:extLst>
                  <a:ext uri="{0D108BD9-81ED-4DB2-BD59-A6C34878D82A}">
                    <a16:rowId xmlns:a16="http://schemas.microsoft.com/office/drawing/2014/main" val="1488513766"/>
                  </a:ext>
                </a:extLst>
              </a:tr>
              <a:tr h="280976">
                <a:tc>
                  <a:txBody>
                    <a:bodyPr/>
                    <a:lstStyle/>
                    <a:p>
                      <a:pPr algn="ctr"/>
                      <a:r>
                        <a:rPr lang="en-US" sz="1200" b="1" dirty="0"/>
                        <a:t>Nevada</a:t>
                      </a:r>
                    </a:p>
                  </a:txBody>
                  <a:tcPr/>
                </a:tc>
                <a:tc>
                  <a:txBody>
                    <a:bodyPr/>
                    <a:lstStyle/>
                    <a:p>
                      <a:pPr algn="ctr"/>
                      <a:r>
                        <a:rPr lang="en-US" sz="1200" b="1" dirty="0">
                          <a:solidFill>
                            <a:srgbClr val="297FD5"/>
                          </a:solidFill>
                        </a:rPr>
                        <a:t>52%</a:t>
                      </a:r>
                    </a:p>
                  </a:txBody>
                  <a:tcPr/>
                </a:tc>
                <a:tc>
                  <a:txBody>
                    <a:bodyPr/>
                    <a:lstStyle/>
                    <a:p>
                      <a:pPr algn="ctr"/>
                      <a:r>
                        <a:rPr lang="en-US" sz="1200" b="1" dirty="0">
                          <a:solidFill>
                            <a:srgbClr val="C00000"/>
                          </a:solidFill>
                        </a:rPr>
                        <a:t>40%</a:t>
                      </a:r>
                    </a:p>
                  </a:txBody>
                  <a:tcPr/>
                </a:tc>
                <a:extLst>
                  <a:ext uri="{0D108BD9-81ED-4DB2-BD59-A6C34878D82A}">
                    <a16:rowId xmlns:a16="http://schemas.microsoft.com/office/drawing/2014/main" val="3869628896"/>
                  </a:ext>
                </a:extLst>
              </a:tr>
              <a:tr h="280976">
                <a:tc>
                  <a:txBody>
                    <a:bodyPr/>
                    <a:lstStyle/>
                    <a:p>
                      <a:pPr algn="ctr"/>
                      <a:r>
                        <a:rPr lang="en-US" sz="1200" b="1" dirty="0"/>
                        <a:t>Ohio</a:t>
                      </a:r>
                    </a:p>
                  </a:txBody>
                  <a:tcPr/>
                </a:tc>
                <a:tc>
                  <a:txBody>
                    <a:bodyPr/>
                    <a:lstStyle/>
                    <a:p>
                      <a:pPr algn="ctr"/>
                      <a:r>
                        <a:rPr lang="en-US" sz="1200" b="1" dirty="0">
                          <a:solidFill>
                            <a:srgbClr val="297FD5"/>
                          </a:solidFill>
                        </a:rPr>
                        <a:t>46%</a:t>
                      </a:r>
                    </a:p>
                  </a:txBody>
                  <a:tcPr/>
                </a:tc>
                <a:tc>
                  <a:txBody>
                    <a:bodyPr/>
                    <a:lstStyle/>
                    <a:p>
                      <a:pPr algn="ctr"/>
                      <a:r>
                        <a:rPr lang="en-US" sz="1200" b="1" dirty="0">
                          <a:solidFill>
                            <a:srgbClr val="C00000"/>
                          </a:solidFill>
                        </a:rPr>
                        <a:t>45%</a:t>
                      </a:r>
                    </a:p>
                  </a:txBody>
                  <a:tcPr/>
                </a:tc>
                <a:extLst>
                  <a:ext uri="{0D108BD9-81ED-4DB2-BD59-A6C34878D82A}">
                    <a16:rowId xmlns:a16="http://schemas.microsoft.com/office/drawing/2014/main" val="983301099"/>
                  </a:ext>
                </a:extLst>
              </a:tr>
              <a:tr h="280976">
                <a:tc>
                  <a:txBody>
                    <a:bodyPr/>
                    <a:lstStyle/>
                    <a:p>
                      <a:pPr algn="ctr"/>
                      <a:r>
                        <a:rPr lang="en-US" sz="1200" b="1" dirty="0"/>
                        <a:t>Pennsylvania</a:t>
                      </a:r>
                    </a:p>
                  </a:txBody>
                  <a:tcPr/>
                </a:tc>
                <a:tc>
                  <a:txBody>
                    <a:bodyPr/>
                    <a:lstStyle/>
                    <a:p>
                      <a:pPr algn="ctr"/>
                      <a:r>
                        <a:rPr lang="en-US" sz="1200" b="1" dirty="0">
                          <a:solidFill>
                            <a:srgbClr val="297FD5"/>
                          </a:solidFill>
                        </a:rPr>
                        <a:t>45%</a:t>
                      </a:r>
                    </a:p>
                  </a:txBody>
                  <a:tcPr/>
                </a:tc>
                <a:tc>
                  <a:txBody>
                    <a:bodyPr/>
                    <a:lstStyle/>
                    <a:p>
                      <a:pPr algn="ctr"/>
                      <a:r>
                        <a:rPr lang="en-US" sz="1200" b="1" dirty="0">
                          <a:solidFill>
                            <a:srgbClr val="C00000"/>
                          </a:solidFill>
                        </a:rPr>
                        <a:t>50%</a:t>
                      </a:r>
                    </a:p>
                  </a:txBody>
                  <a:tcPr/>
                </a:tc>
                <a:extLst>
                  <a:ext uri="{0D108BD9-81ED-4DB2-BD59-A6C34878D82A}">
                    <a16:rowId xmlns:a16="http://schemas.microsoft.com/office/drawing/2014/main" val="1754181794"/>
                  </a:ext>
                </a:extLst>
              </a:tr>
              <a:tr h="280976">
                <a:tc>
                  <a:txBody>
                    <a:bodyPr/>
                    <a:lstStyle/>
                    <a:p>
                      <a:pPr algn="ctr"/>
                      <a:r>
                        <a:rPr lang="en-US" sz="1200" b="1" dirty="0"/>
                        <a:t>West Virginia</a:t>
                      </a:r>
                    </a:p>
                  </a:txBody>
                  <a:tcPr/>
                </a:tc>
                <a:tc>
                  <a:txBody>
                    <a:bodyPr/>
                    <a:lstStyle/>
                    <a:p>
                      <a:pPr algn="ctr"/>
                      <a:r>
                        <a:rPr lang="en-US" sz="1200" b="1" dirty="0">
                          <a:solidFill>
                            <a:srgbClr val="297FD5"/>
                          </a:solidFill>
                        </a:rPr>
                        <a:t>58%</a:t>
                      </a:r>
                    </a:p>
                  </a:txBody>
                  <a:tcPr/>
                </a:tc>
                <a:tc>
                  <a:txBody>
                    <a:bodyPr/>
                    <a:lstStyle/>
                    <a:p>
                      <a:pPr algn="ctr"/>
                      <a:r>
                        <a:rPr lang="en-US" sz="1200" b="1" dirty="0">
                          <a:solidFill>
                            <a:srgbClr val="C00000"/>
                          </a:solidFill>
                        </a:rPr>
                        <a:t>33%</a:t>
                      </a:r>
                    </a:p>
                  </a:txBody>
                  <a:tcPr/>
                </a:tc>
                <a:extLst>
                  <a:ext uri="{0D108BD9-81ED-4DB2-BD59-A6C34878D82A}">
                    <a16:rowId xmlns:a16="http://schemas.microsoft.com/office/drawing/2014/main" val="2344880760"/>
                  </a:ext>
                </a:extLst>
              </a:tr>
            </a:tbl>
          </a:graphicData>
        </a:graphic>
      </p:graphicFrame>
    </p:spTree>
    <p:extLst>
      <p:ext uri="{BB962C8B-B14F-4D97-AF65-F5344CB8AC3E}">
        <p14:creationId xmlns:p14="http://schemas.microsoft.com/office/powerpoint/2010/main" val="411184122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Most Important Issue</a:t>
            </a:r>
          </a:p>
        </p:txBody>
      </p:sp>
      <p:sp>
        <p:nvSpPr>
          <p:cNvPr id="4" name="Slide Number Placeholder 3"/>
          <p:cNvSpPr>
            <a:spLocks noGrp="1"/>
          </p:cNvSpPr>
          <p:nvPr>
            <p:ph type="sldNum" sz="quarter" idx="12"/>
          </p:nvPr>
        </p:nvSpPr>
        <p:spPr/>
        <p:txBody>
          <a:bodyPr/>
          <a:lstStyle/>
          <a:p>
            <a:fld id="{6113E31D-E2AB-40D1-8B51-AFA5AFEF393A}" type="slidenum">
              <a:rPr lang="en-US" smtClean="0"/>
              <a:t>11</a:t>
            </a:fld>
            <a:endParaRPr lang="en-US" dirty="0"/>
          </a:p>
        </p:txBody>
      </p:sp>
      <p:graphicFrame>
        <p:nvGraphicFramePr>
          <p:cNvPr id="14" name="Content Placeholder 3"/>
          <p:cNvGraphicFramePr>
            <a:graphicFrameLocks noGrp="1"/>
          </p:cNvGraphicFramePr>
          <p:nvPr>
            <p:ph idx="1"/>
            <p:extLst>
              <p:ext uri="{D42A27DB-BD31-4B8C-83A1-F6EECF244321}">
                <p14:modId xmlns:p14="http://schemas.microsoft.com/office/powerpoint/2010/main" val="832266044"/>
              </p:ext>
            </p:extLst>
          </p:nvPr>
        </p:nvGraphicFramePr>
        <p:xfrm>
          <a:off x="0" y="1861633"/>
          <a:ext cx="9144000" cy="4011945"/>
        </p:xfrm>
        <a:graphic>
          <a:graphicData uri="http://schemas.openxmlformats.org/drawingml/2006/chart">
            <c:chart xmlns:c="http://schemas.openxmlformats.org/drawingml/2006/chart" xmlns:r="http://schemas.openxmlformats.org/officeDocument/2006/relationships" r:id="rId3"/>
          </a:graphicData>
        </a:graphic>
      </p:graphicFrame>
      <p:sp>
        <p:nvSpPr>
          <p:cNvPr id="41" name="Oval 40"/>
          <p:cNvSpPr/>
          <p:nvPr/>
        </p:nvSpPr>
        <p:spPr>
          <a:xfrm>
            <a:off x="1301495" y="5321919"/>
            <a:ext cx="463804" cy="4617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p:cNvSpPr txBox="1"/>
          <p:nvPr/>
        </p:nvSpPr>
        <p:spPr>
          <a:xfrm>
            <a:off x="1019815" y="5826722"/>
            <a:ext cx="992300" cy="369332"/>
          </a:xfrm>
          <a:prstGeom prst="rect">
            <a:avLst/>
          </a:prstGeom>
          <a:noFill/>
        </p:spPr>
        <p:txBody>
          <a:bodyPr wrap="square" rtlCol="0">
            <a:spAutoFit/>
          </a:bodyPr>
          <a:lstStyle/>
          <a:p>
            <a:pPr algn="ctr"/>
            <a:r>
              <a:rPr lang="en-US" sz="900" dirty="0">
                <a:solidFill>
                  <a:srgbClr val="203769"/>
                </a:solidFill>
              </a:rPr>
              <a:t>Jobs and the Economy</a:t>
            </a:r>
          </a:p>
        </p:txBody>
      </p:sp>
      <p:pic>
        <p:nvPicPr>
          <p:cNvPr id="36" name="Picture 35" descr="person.png"/>
          <p:cNvPicPr>
            <a:picLocks noChangeAspect="1"/>
          </p:cNvPicPr>
          <p:nvPr/>
        </p:nvPicPr>
        <p:blipFill rotWithShape="1">
          <a:blip r:embed="rId4">
            <a:extLst>
              <a:ext uri="{BEBA8EAE-BF5A-486C-A8C5-ECC9F3942E4B}">
                <a14:imgProps xmlns:a14="http://schemas.microsoft.com/office/drawing/2010/main">
                  <a14:imgLayer r:embed="rId5">
                    <a14:imgEffect>
                      <a14:backgroundRemoval t="0" b="89759" l="9639" r="89759">
                        <a14:foregroundMark x1="48193" y1="24699" x2="48193" y2="24699"/>
                      </a14:backgroundRemoval>
                    </a14:imgEffect>
                  </a14:imgLayer>
                </a14:imgProps>
              </a:ext>
              <a:ext uri="{28A0092B-C50C-407E-A947-70E740481C1C}">
                <a14:useLocalDpi xmlns:a14="http://schemas.microsoft.com/office/drawing/2010/main" val="0"/>
              </a:ext>
            </a:extLst>
          </a:blip>
          <a:srcRect l="24867" t="10526" r="25402" b="4219"/>
          <a:stretch/>
        </p:blipFill>
        <p:spPr>
          <a:xfrm>
            <a:off x="1412925" y="5358667"/>
            <a:ext cx="230659" cy="395416"/>
          </a:xfrm>
          <a:prstGeom prst="rect">
            <a:avLst/>
          </a:prstGeom>
        </p:spPr>
      </p:pic>
      <p:pic>
        <p:nvPicPr>
          <p:cNvPr id="43" name="Picture 42" descr="education.pn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921878" y="5339734"/>
            <a:ext cx="463804" cy="463804"/>
          </a:xfrm>
          <a:prstGeom prst="rect">
            <a:avLst/>
          </a:prstGeom>
        </p:spPr>
      </p:pic>
      <p:sp>
        <p:nvSpPr>
          <p:cNvPr id="44" name="TextBox 43"/>
          <p:cNvSpPr txBox="1"/>
          <p:nvPr/>
        </p:nvSpPr>
        <p:spPr>
          <a:xfrm>
            <a:off x="2659182" y="5826739"/>
            <a:ext cx="992300" cy="230832"/>
          </a:xfrm>
          <a:prstGeom prst="rect">
            <a:avLst/>
          </a:prstGeom>
          <a:noFill/>
        </p:spPr>
        <p:txBody>
          <a:bodyPr wrap="square" rtlCol="0">
            <a:spAutoFit/>
          </a:bodyPr>
          <a:lstStyle/>
          <a:p>
            <a:pPr algn="ctr"/>
            <a:r>
              <a:rPr lang="en-US" sz="900" dirty="0">
                <a:solidFill>
                  <a:srgbClr val="203769"/>
                </a:solidFill>
              </a:rPr>
              <a:t>Education</a:t>
            </a:r>
          </a:p>
        </p:txBody>
      </p:sp>
      <p:pic>
        <p:nvPicPr>
          <p:cNvPr id="45" name="Picture 44" descr="healthcare.png"/>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07429" y="5336247"/>
            <a:ext cx="463804" cy="463804"/>
          </a:xfrm>
          <a:prstGeom prst="rect">
            <a:avLst/>
          </a:prstGeom>
        </p:spPr>
      </p:pic>
      <p:sp>
        <p:nvSpPr>
          <p:cNvPr id="46" name="TextBox 45"/>
          <p:cNvSpPr txBox="1"/>
          <p:nvPr/>
        </p:nvSpPr>
        <p:spPr>
          <a:xfrm>
            <a:off x="245632" y="5831490"/>
            <a:ext cx="992300" cy="230832"/>
          </a:xfrm>
          <a:prstGeom prst="rect">
            <a:avLst/>
          </a:prstGeom>
          <a:noFill/>
        </p:spPr>
        <p:txBody>
          <a:bodyPr wrap="square" rtlCol="0">
            <a:spAutoFit/>
          </a:bodyPr>
          <a:lstStyle/>
          <a:p>
            <a:pPr algn="ctr"/>
            <a:r>
              <a:rPr lang="en-US" sz="900" dirty="0">
                <a:solidFill>
                  <a:srgbClr val="203769"/>
                </a:solidFill>
              </a:rPr>
              <a:t>Healthcare</a:t>
            </a:r>
          </a:p>
        </p:txBody>
      </p:sp>
      <p:sp>
        <p:nvSpPr>
          <p:cNvPr id="50" name="TextBox 49"/>
          <p:cNvSpPr txBox="1"/>
          <p:nvPr/>
        </p:nvSpPr>
        <p:spPr>
          <a:xfrm>
            <a:off x="8424808" y="5831894"/>
            <a:ext cx="719191" cy="507831"/>
          </a:xfrm>
          <a:prstGeom prst="rect">
            <a:avLst/>
          </a:prstGeom>
          <a:noFill/>
        </p:spPr>
        <p:txBody>
          <a:bodyPr wrap="square" rtlCol="0">
            <a:spAutoFit/>
          </a:bodyPr>
          <a:lstStyle/>
          <a:p>
            <a:pPr algn="ctr"/>
            <a:r>
              <a:rPr lang="en-US" sz="900" dirty="0">
                <a:solidFill>
                  <a:srgbClr val="203769"/>
                </a:solidFill>
              </a:rPr>
              <a:t>Nat’l Security/ Terrorism</a:t>
            </a:r>
          </a:p>
        </p:txBody>
      </p:sp>
      <p:pic>
        <p:nvPicPr>
          <p:cNvPr id="51" name="Picture 50"/>
          <p:cNvPicPr>
            <a:picLocks noChangeAspect="1"/>
          </p:cNvPicPr>
          <p:nvPr/>
        </p:nvPicPr>
        <p:blipFill>
          <a:blip r:embed="rId8"/>
          <a:stretch>
            <a:fillRect/>
          </a:stretch>
        </p:blipFill>
        <p:spPr>
          <a:xfrm>
            <a:off x="8508550" y="5328712"/>
            <a:ext cx="483048" cy="483048"/>
          </a:xfrm>
          <a:prstGeom prst="rect">
            <a:avLst/>
          </a:prstGeom>
        </p:spPr>
      </p:pic>
      <p:pic>
        <p:nvPicPr>
          <p:cNvPr id="52" name="Picture 51" descr="uncle-sam.png"/>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2105910" y="5336249"/>
            <a:ext cx="463804" cy="463804"/>
          </a:xfrm>
          <a:prstGeom prst="rect">
            <a:avLst/>
          </a:prstGeom>
        </p:spPr>
      </p:pic>
      <p:sp>
        <p:nvSpPr>
          <p:cNvPr id="53" name="TextBox 52"/>
          <p:cNvSpPr txBox="1"/>
          <p:nvPr/>
        </p:nvSpPr>
        <p:spPr>
          <a:xfrm>
            <a:off x="1847059" y="5831492"/>
            <a:ext cx="992300" cy="230832"/>
          </a:xfrm>
          <a:prstGeom prst="rect">
            <a:avLst/>
          </a:prstGeom>
          <a:noFill/>
        </p:spPr>
        <p:txBody>
          <a:bodyPr wrap="square" rtlCol="0">
            <a:spAutoFit/>
          </a:bodyPr>
          <a:lstStyle/>
          <a:p>
            <a:pPr algn="ctr"/>
            <a:r>
              <a:rPr lang="en-US" sz="900" dirty="0">
                <a:solidFill>
                  <a:srgbClr val="203769"/>
                </a:solidFill>
              </a:rPr>
              <a:t>Taxes</a:t>
            </a:r>
          </a:p>
        </p:txBody>
      </p:sp>
      <p:pic>
        <p:nvPicPr>
          <p:cNvPr id="54" name="Picture 53" descr="pillar.png"/>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6098885" y="5336248"/>
            <a:ext cx="463804" cy="463804"/>
          </a:xfrm>
          <a:prstGeom prst="rect">
            <a:avLst/>
          </a:prstGeom>
        </p:spPr>
      </p:pic>
      <p:sp>
        <p:nvSpPr>
          <p:cNvPr id="55" name="TextBox 54"/>
          <p:cNvSpPr txBox="1"/>
          <p:nvPr/>
        </p:nvSpPr>
        <p:spPr>
          <a:xfrm>
            <a:off x="5768294" y="5831491"/>
            <a:ext cx="1136342" cy="369332"/>
          </a:xfrm>
          <a:prstGeom prst="rect">
            <a:avLst/>
          </a:prstGeom>
          <a:noFill/>
        </p:spPr>
        <p:txBody>
          <a:bodyPr wrap="square" rtlCol="0">
            <a:spAutoFit/>
          </a:bodyPr>
          <a:lstStyle/>
          <a:p>
            <a:pPr algn="ctr"/>
            <a:r>
              <a:rPr lang="en-US" sz="900" dirty="0">
                <a:solidFill>
                  <a:srgbClr val="203769"/>
                </a:solidFill>
              </a:rPr>
              <a:t>Government dysfunction</a:t>
            </a:r>
          </a:p>
        </p:txBody>
      </p:sp>
      <p:sp>
        <p:nvSpPr>
          <p:cNvPr id="56" name="Oval 55"/>
          <p:cNvSpPr/>
          <p:nvPr/>
        </p:nvSpPr>
        <p:spPr>
          <a:xfrm>
            <a:off x="6906912" y="5338395"/>
            <a:ext cx="463804" cy="4617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TextBox 56"/>
          <p:cNvSpPr txBox="1"/>
          <p:nvPr/>
        </p:nvSpPr>
        <p:spPr>
          <a:xfrm>
            <a:off x="6674661" y="5826723"/>
            <a:ext cx="992300" cy="230832"/>
          </a:xfrm>
          <a:prstGeom prst="rect">
            <a:avLst/>
          </a:prstGeom>
          <a:noFill/>
        </p:spPr>
        <p:txBody>
          <a:bodyPr wrap="square" rtlCol="0">
            <a:spAutoFit/>
          </a:bodyPr>
          <a:lstStyle/>
          <a:p>
            <a:pPr algn="ctr"/>
            <a:r>
              <a:rPr lang="en-US" sz="900" dirty="0">
                <a:solidFill>
                  <a:srgbClr val="203769"/>
                </a:solidFill>
              </a:rPr>
              <a:t>Immigration</a:t>
            </a:r>
          </a:p>
        </p:txBody>
      </p:sp>
      <p:pic>
        <p:nvPicPr>
          <p:cNvPr id="58" name="Picture 57"/>
          <p:cNvPicPr>
            <a:picLocks noChangeAspect="1"/>
          </p:cNvPicPr>
          <p:nvPr/>
        </p:nvPicPr>
        <p:blipFill rotWithShape="1">
          <a:blip r:embed="rId11">
            <a:clrChange>
              <a:clrFrom>
                <a:srgbClr val="FFFFFF"/>
              </a:clrFrom>
              <a:clrTo>
                <a:srgbClr val="FFFFFF">
                  <a:alpha val="0"/>
                </a:srgbClr>
              </a:clrTo>
            </a:clrChange>
            <a:biLevel thresh="25000"/>
            <a:extLst>
              <a:ext uri="{28A0092B-C50C-407E-A947-70E740481C1C}">
                <a14:useLocalDpi xmlns:a14="http://schemas.microsoft.com/office/drawing/2010/main" val="0"/>
              </a:ext>
            </a:extLst>
          </a:blip>
          <a:srcRect b="43008"/>
          <a:stretch/>
        </p:blipFill>
        <p:spPr>
          <a:xfrm>
            <a:off x="6945152" y="5465032"/>
            <a:ext cx="378842" cy="238104"/>
          </a:xfrm>
          <a:prstGeom prst="rect">
            <a:avLst/>
          </a:prstGeom>
        </p:spPr>
      </p:pic>
      <p:sp>
        <p:nvSpPr>
          <p:cNvPr id="59" name="Oval 58"/>
          <p:cNvSpPr/>
          <p:nvPr/>
        </p:nvSpPr>
        <p:spPr>
          <a:xfrm>
            <a:off x="3696173" y="5338320"/>
            <a:ext cx="463804" cy="4617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0" name="Picture 59"/>
          <p:cNvPicPr>
            <a:picLocks noChangeAspect="1"/>
          </p:cNvPicPr>
          <p:nvPr/>
        </p:nvPicPr>
        <p:blipFill>
          <a:blip r:embed="rId12"/>
          <a:stretch>
            <a:fillRect/>
          </a:stretch>
        </p:blipFill>
        <p:spPr>
          <a:xfrm>
            <a:off x="3776728" y="5398872"/>
            <a:ext cx="294211" cy="294211"/>
          </a:xfrm>
          <a:prstGeom prst="rect">
            <a:avLst/>
          </a:prstGeom>
        </p:spPr>
      </p:pic>
      <p:sp>
        <p:nvSpPr>
          <p:cNvPr id="61" name="TextBox 60"/>
          <p:cNvSpPr txBox="1"/>
          <p:nvPr/>
        </p:nvSpPr>
        <p:spPr>
          <a:xfrm>
            <a:off x="3443905" y="5830841"/>
            <a:ext cx="992300" cy="369332"/>
          </a:xfrm>
          <a:prstGeom prst="rect">
            <a:avLst/>
          </a:prstGeom>
          <a:noFill/>
        </p:spPr>
        <p:txBody>
          <a:bodyPr wrap="square" rtlCol="0">
            <a:spAutoFit/>
          </a:bodyPr>
          <a:lstStyle/>
          <a:p>
            <a:pPr algn="ctr"/>
            <a:r>
              <a:rPr lang="en-US" sz="900" dirty="0">
                <a:solidFill>
                  <a:srgbClr val="203769"/>
                </a:solidFill>
              </a:rPr>
              <a:t>Gov’t </a:t>
            </a:r>
            <a:br>
              <a:rPr lang="en-US" sz="900" dirty="0">
                <a:solidFill>
                  <a:srgbClr val="203769"/>
                </a:solidFill>
              </a:rPr>
            </a:br>
            <a:r>
              <a:rPr lang="en-US" sz="900" dirty="0">
                <a:solidFill>
                  <a:srgbClr val="203769"/>
                </a:solidFill>
              </a:rPr>
              <a:t>Spending</a:t>
            </a:r>
          </a:p>
        </p:txBody>
      </p:sp>
      <p:sp>
        <p:nvSpPr>
          <p:cNvPr id="62" name="TextBox 61"/>
          <p:cNvSpPr txBox="1"/>
          <p:nvPr/>
        </p:nvSpPr>
        <p:spPr>
          <a:xfrm>
            <a:off x="5041097" y="5826450"/>
            <a:ext cx="992300" cy="230832"/>
          </a:xfrm>
          <a:prstGeom prst="rect">
            <a:avLst/>
          </a:prstGeom>
          <a:noFill/>
        </p:spPr>
        <p:txBody>
          <a:bodyPr wrap="square" rtlCol="0">
            <a:spAutoFit/>
          </a:bodyPr>
          <a:lstStyle/>
          <a:p>
            <a:pPr algn="ctr"/>
            <a:r>
              <a:rPr lang="en-US" sz="900" dirty="0">
                <a:solidFill>
                  <a:srgbClr val="203769"/>
                </a:solidFill>
              </a:rPr>
              <a:t>Environment</a:t>
            </a:r>
          </a:p>
        </p:txBody>
      </p:sp>
      <p:pic>
        <p:nvPicPr>
          <p:cNvPr id="63" name="Picture 62" descr="environment.png"/>
          <p:cNvPicPr>
            <a:picLocks noChangeAspect="1"/>
          </p:cNvPicPr>
          <p:nvPr/>
        </p:nvPicPr>
        <p:blipFill>
          <a:blip r:embed="rId13">
            <a:extLst>
              <a:ext uri="{28A0092B-C50C-407E-A947-70E740481C1C}">
                <a14:useLocalDpi xmlns:a14="http://schemas.microsoft.com/office/drawing/2010/main" val="0"/>
              </a:ext>
            </a:extLst>
          </a:blip>
          <a:stretch>
            <a:fillRect/>
          </a:stretch>
        </p:blipFill>
        <p:spPr>
          <a:xfrm>
            <a:off x="5302646" y="5352374"/>
            <a:ext cx="463804" cy="463804"/>
          </a:xfrm>
          <a:prstGeom prst="rect">
            <a:avLst/>
          </a:prstGeom>
        </p:spPr>
      </p:pic>
      <p:sp>
        <p:nvSpPr>
          <p:cNvPr id="64" name="TextBox 63"/>
          <p:cNvSpPr txBox="1"/>
          <p:nvPr/>
        </p:nvSpPr>
        <p:spPr>
          <a:xfrm>
            <a:off x="4253459" y="5826722"/>
            <a:ext cx="992300" cy="369332"/>
          </a:xfrm>
          <a:prstGeom prst="rect">
            <a:avLst/>
          </a:prstGeom>
          <a:noFill/>
        </p:spPr>
        <p:txBody>
          <a:bodyPr wrap="square" rtlCol="0">
            <a:spAutoFit/>
          </a:bodyPr>
          <a:lstStyle/>
          <a:p>
            <a:pPr algn="ctr"/>
            <a:r>
              <a:rPr lang="en-US" sz="900" dirty="0">
                <a:solidFill>
                  <a:srgbClr val="203769"/>
                </a:solidFill>
              </a:rPr>
              <a:t>Social Security and Medicare</a:t>
            </a:r>
          </a:p>
        </p:txBody>
      </p:sp>
      <p:sp>
        <p:nvSpPr>
          <p:cNvPr id="65" name="Oval 64"/>
          <p:cNvSpPr/>
          <p:nvPr/>
        </p:nvSpPr>
        <p:spPr>
          <a:xfrm>
            <a:off x="4520828" y="5346159"/>
            <a:ext cx="463804" cy="4617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TextBox 66"/>
          <p:cNvSpPr txBox="1"/>
          <p:nvPr/>
        </p:nvSpPr>
        <p:spPr>
          <a:xfrm>
            <a:off x="7435813" y="5830839"/>
            <a:ext cx="992300" cy="369332"/>
          </a:xfrm>
          <a:prstGeom prst="rect">
            <a:avLst/>
          </a:prstGeom>
          <a:noFill/>
        </p:spPr>
        <p:txBody>
          <a:bodyPr wrap="square" rtlCol="0">
            <a:spAutoFit/>
          </a:bodyPr>
          <a:lstStyle/>
          <a:p>
            <a:pPr algn="ctr"/>
            <a:r>
              <a:rPr lang="en-US" sz="900" dirty="0">
                <a:solidFill>
                  <a:srgbClr val="203769"/>
                </a:solidFill>
              </a:rPr>
              <a:t>Income Inequality</a:t>
            </a:r>
          </a:p>
        </p:txBody>
      </p:sp>
      <p:sp>
        <p:nvSpPr>
          <p:cNvPr id="68" name="Oval 67"/>
          <p:cNvSpPr/>
          <p:nvPr/>
        </p:nvSpPr>
        <p:spPr>
          <a:xfrm>
            <a:off x="7703182" y="5350276"/>
            <a:ext cx="463804" cy="461732"/>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p:cNvSpPr txBox="1"/>
          <p:nvPr/>
        </p:nvSpPr>
        <p:spPr>
          <a:xfrm>
            <a:off x="812801" y="1767758"/>
            <a:ext cx="7597422" cy="338554"/>
          </a:xfrm>
          <a:prstGeom prst="rect">
            <a:avLst/>
          </a:prstGeom>
          <a:noFill/>
        </p:spPr>
        <p:txBody>
          <a:bodyPr wrap="square" rtlCol="0">
            <a:spAutoFit/>
          </a:bodyPr>
          <a:lstStyle/>
          <a:p>
            <a:r>
              <a:rPr lang="en-US" sz="1600" dirty="0">
                <a:solidFill>
                  <a:schemeClr val="bg1">
                    <a:lumMod val="50000"/>
                  </a:schemeClr>
                </a:solidFill>
              </a:rPr>
              <a:t>Which one of the following issues in the country is the most important to you?</a:t>
            </a:r>
          </a:p>
        </p:txBody>
      </p:sp>
      <p:pic>
        <p:nvPicPr>
          <p:cNvPr id="7" name="Picture 6"/>
          <p:cNvPicPr>
            <a:picLocks noChangeAspect="1"/>
          </p:cNvPicPr>
          <p:nvPr/>
        </p:nvPicPr>
        <p:blipFill>
          <a:blip r:embed="rId14"/>
          <a:stretch>
            <a:fillRect/>
          </a:stretch>
        </p:blipFill>
        <p:spPr>
          <a:xfrm>
            <a:off x="7732801" y="5363110"/>
            <a:ext cx="412036" cy="412036"/>
          </a:xfrm>
          <a:prstGeom prst="rect">
            <a:avLst/>
          </a:prstGeom>
        </p:spPr>
      </p:pic>
      <p:pic>
        <p:nvPicPr>
          <p:cNvPr id="34" name="Picture 33" descr="hands.png"/>
          <p:cNvPicPr>
            <a:picLocks noChangeAspect="1"/>
          </p:cNvPicPr>
          <p:nvPr/>
        </p:nvPicPr>
        <p:blipFill>
          <a:blip r:embed="rId15">
            <a:extLst>
              <a:ext uri="{28A0092B-C50C-407E-A947-70E740481C1C}">
                <a14:useLocalDpi xmlns:a14="http://schemas.microsoft.com/office/drawing/2010/main" val="0"/>
              </a:ext>
            </a:extLst>
          </a:blip>
          <a:stretch>
            <a:fillRect/>
          </a:stretch>
        </p:blipFill>
        <p:spPr>
          <a:xfrm>
            <a:off x="4554314" y="5378711"/>
            <a:ext cx="388388" cy="388388"/>
          </a:xfrm>
          <a:prstGeom prst="rect">
            <a:avLst/>
          </a:prstGeom>
        </p:spPr>
      </p:pic>
      <p:cxnSp>
        <p:nvCxnSpPr>
          <p:cNvPr id="9" name="Straight Arrow Connector 8"/>
          <p:cNvCxnSpPr>
            <a:cxnSpLocks/>
          </p:cNvCxnSpPr>
          <p:nvPr/>
        </p:nvCxnSpPr>
        <p:spPr>
          <a:xfrm flipH="1">
            <a:off x="5921162" y="3002044"/>
            <a:ext cx="177723" cy="0"/>
          </a:xfrm>
          <a:prstGeom prst="straightConnector1">
            <a:avLst/>
          </a:prstGeom>
          <a:ln w="31750">
            <a:solidFill>
              <a:srgbClr val="4992DB"/>
            </a:solidFill>
            <a:tailEnd type="triangle"/>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3992137" y="2709656"/>
            <a:ext cx="1906292" cy="584775"/>
          </a:xfrm>
          <a:prstGeom prst="rect">
            <a:avLst/>
          </a:prstGeom>
          <a:noFill/>
          <a:ln>
            <a:solidFill>
              <a:schemeClr val="tx1"/>
            </a:solidFill>
            <a:prstDash val="lgDash"/>
          </a:ln>
        </p:spPr>
        <p:txBody>
          <a:bodyPr wrap="square" rtlCol="0">
            <a:spAutoFit/>
          </a:bodyPr>
          <a:lstStyle/>
          <a:p>
            <a:r>
              <a:rPr lang="en-US" sz="1600" dirty="0"/>
              <a:t>Moderates (25%)</a:t>
            </a:r>
          </a:p>
          <a:p>
            <a:r>
              <a:rPr lang="en-US" sz="1600" dirty="0"/>
              <a:t>Independents (19%)</a:t>
            </a:r>
          </a:p>
        </p:txBody>
      </p:sp>
    </p:spTree>
    <p:extLst>
      <p:ext uri="{BB962C8B-B14F-4D97-AF65-F5344CB8AC3E}">
        <p14:creationId xmlns:p14="http://schemas.microsoft.com/office/powerpoint/2010/main" val="148030530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err="1"/>
              <a:t>Obamacare</a:t>
            </a:r>
            <a:r>
              <a:rPr lang="en-US" dirty="0"/>
              <a:t> Support</a:t>
            </a:r>
          </a:p>
        </p:txBody>
      </p:sp>
      <p:sp>
        <p:nvSpPr>
          <p:cNvPr id="4" name="Slide Number Placeholder 3"/>
          <p:cNvSpPr>
            <a:spLocks noGrp="1"/>
          </p:cNvSpPr>
          <p:nvPr>
            <p:ph type="sldNum" sz="quarter" idx="12"/>
          </p:nvPr>
        </p:nvSpPr>
        <p:spPr/>
        <p:txBody>
          <a:bodyPr/>
          <a:lstStyle/>
          <a:p>
            <a:fld id="{6113E31D-E2AB-40D1-8B51-AFA5AFEF393A}" type="slidenum">
              <a:rPr lang="en-US" smtClean="0"/>
              <a:t>12</a:t>
            </a:fld>
            <a:endParaRPr lang="en-US" dirty="0"/>
          </a:p>
        </p:txBody>
      </p:sp>
      <p:sp>
        <p:nvSpPr>
          <p:cNvPr id="19" name="TextBox 18"/>
          <p:cNvSpPr txBox="1"/>
          <p:nvPr/>
        </p:nvSpPr>
        <p:spPr>
          <a:xfrm>
            <a:off x="920299" y="1767758"/>
            <a:ext cx="7489064" cy="584775"/>
          </a:xfrm>
          <a:prstGeom prst="rect">
            <a:avLst/>
          </a:prstGeom>
          <a:noFill/>
        </p:spPr>
        <p:txBody>
          <a:bodyPr wrap="square" rtlCol="0">
            <a:spAutoFit/>
          </a:bodyPr>
          <a:lstStyle/>
          <a:p>
            <a:r>
              <a:rPr lang="en-US" sz="1600" dirty="0">
                <a:solidFill>
                  <a:schemeClr val="bg1">
                    <a:lumMod val="50000"/>
                  </a:schemeClr>
                </a:solidFill>
              </a:rPr>
              <a:t>Focusing just on healthcare, do you support or oppose the Affordable Care Act, also known as Obamacare, that passed in 2010? </a:t>
            </a:r>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324399664"/>
              </p:ext>
            </p:extLst>
          </p:nvPr>
        </p:nvGraphicFramePr>
        <p:xfrm>
          <a:off x="158542" y="2490163"/>
          <a:ext cx="4378059" cy="359178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416494" y="5269696"/>
            <a:ext cx="1861752" cy="369332"/>
          </a:xfrm>
          <a:prstGeom prst="rect">
            <a:avLst/>
          </a:prstGeom>
          <a:noFill/>
        </p:spPr>
        <p:txBody>
          <a:bodyPr wrap="square" rtlCol="0">
            <a:spAutoFit/>
          </a:bodyPr>
          <a:lstStyle/>
          <a:p>
            <a:pPr algn="ctr"/>
            <a:r>
              <a:rPr lang="en-US" b="1" dirty="0">
                <a:solidFill>
                  <a:srgbClr val="C00000"/>
                </a:solidFill>
              </a:rPr>
              <a:t>47% Oppose</a:t>
            </a:r>
          </a:p>
        </p:txBody>
      </p:sp>
      <p:sp>
        <p:nvSpPr>
          <p:cNvPr id="21" name="TextBox 20"/>
          <p:cNvSpPr txBox="1"/>
          <p:nvPr/>
        </p:nvSpPr>
        <p:spPr>
          <a:xfrm>
            <a:off x="1416494" y="2524347"/>
            <a:ext cx="1861752" cy="369332"/>
          </a:xfrm>
          <a:prstGeom prst="rect">
            <a:avLst/>
          </a:prstGeom>
          <a:noFill/>
        </p:spPr>
        <p:txBody>
          <a:bodyPr wrap="square" rtlCol="0">
            <a:spAutoFit/>
          </a:bodyPr>
          <a:lstStyle/>
          <a:p>
            <a:pPr algn="ctr"/>
            <a:r>
              <a:rPr lang="en-US" b="1" dirty="0">
                <a:solidFill>
                  <a:schemeClr val="accent3"/>
                </a:solidFill>
              </a:rPr>
              <a:t>48% Support</a:t>
            </a:r>
          </a:p>
        </p:txBody>
      </p:sp>
      <p:cxnSp>
        <p:nvCxnSpPr>
          <p:cNvPr id="14" name="Straight Connector 13"/>
          <p:cNvCxnSpPr/>
          <p:nvPr/>
        </p:nvCxnSpPr>
        <p:spPr>
          <a:xfrm>
            <a:off x="4580337" y="2490163"/>
            <a:ext cx="1" cy="3080951"/>
          </a:xfrm>
          <a:prstGeom prst="line">
            <a:avLst/>
          </a:prstGeom>
          <a:ln w="381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2" name="Content Placeholder 14"/>
          <p:cNvGraphicFramePr>
            <a:graphicFrameLocks/>
          </p:cNvGraphicFramePr>
          <p:nvPr>
            <p:extLst>
              <p:ext uri="{D42A27DB-BD31-4B8C-83A1-F6EECF244321}">
                <p14:modId xmlns:p14="http://schemas.microsoft.com/office/powerpoint/2010/main" val="4260946860"/>
              </p:ext>
            </p:extLst>
          </p:nvPr>
        </p:nvGraphicFramePr>
        <p:xfrm>
          <a:off x="0" y="5621482"/>
          <a:ext cx="9056914" cy="7481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14"/>
          <p:cNvGraphicFramePr>
            <a:graphicFrameLocks/>
          </p:cNvGraphicFramePr>
          <p:nvPr>
            <p:extLst/>
          </p:nvPr>
        </p:nvGraphicFramePr>
        <p:xfrm>
          <a:off x="4599707" y="5607626"/>
          <a:ext cx="4530435" cy="748145"/>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Chart 17"/>
          <p:cNvGraphicFramePr/>
          <p:nvPr>
            <p:extLst>
              <p:ext uri="{D42A27DB-BD31-4B8C-83A1-F6EECF244321}">
                <p14:modId xmlns:p14="http://schemas.microsoft.com/office/powerpoint/2010/main" val="4111121993"/>
              </p:ext>
            </p:extLst>
          </p:nvPr>
        </p:nvGraphicFramePr>
        <p:xfrm>
          <a:off x="4817950" y="2222697"/>
          <a:ext cx="3800160" cy="3980987"/>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20366508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AHCA Support/Opposition</a:t>
            </a:r>
          </a:p>
        </p:txBody>
      </p:sp>
      <p:sp>
        <p:nvSpPr>
          <p:cNvPr id="4" name="Slide Number Placeholder 3"/>
          <p:cNvSpPr>
            <a:spLocks noGrp="1"/>
          </p:cNvSpPr>
          <p:nvPr>
            <p:ph type="sldNum" sz="quarter" idx="12"/>
          </p:nvPr>
        </p:nvSpPr>
        <p:spPr/>
        <p:txBody>
          <a:bodyPr/>
          <a:lstStyle/>
          <a:p>
            <a:fld id="{6113E31D-E2AB-40D1-8B51-AFA5AFEF393A}" type="slidenum">
              <a:rPr lang="en-US" smtClean="0"/>
              <a:t>13</a:t>
            </a:fld>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1142367261"/>
              </p:ext>
            </p:extLst>
          </p:nvPr>
        </p:nvGraphicFramePr>
        <p:xfrm>
          <a:off x="3753268" y="2490163"/>
          <a:ext cx="4767277" cy="3591787"/>
        </p:xfrm>
        <a:graphic>
          <a:graphicData uri="http://schemas.openxmlformats.org/drawingml/2006/chart">
            <c:chart xmlns:c="http://schemas.openxmlformats.org/drawingml/2006/chart" xmlns:r="http://schemas.openxmlformats.org/officeDocument/2006/relationships" r:id="rId3"/>
          </a:graphicData>
        </a:graphic>
      </p:graphicFrame>
      <p:sp>
        <p:nvSpPr>
          <p:cNvPr id="16" name="TextBox 15"/>
          <p:cNvSpPr txBox="1"/>
          <p:nvPr/>
        </p:nvSpPr>
        <p:spPr>
          <a:xfrm>
            <a:off x="6597886" y="5262199"/>
            <a:ext cx="1861752" cy="369332"/>
          </a:xfrm>
          <a:prstGeom prst="rect">
            <a:avLst/>
          </a:prstGeom>
          <a:noFill/>
        </p:spPr>
        <p:txBody>
          <a:bodyPr wrap="square" rtlCol="0">
            <a:spAutoFit/>
          </a:bodyPr>
          <a:lstStyle/>
          <a:p>
            <a:pPr algn="ctr"/>
            <a:r>
              <a:rPr lang="en-US" b="1" dirty="0">
                <a:solidFill>
                  <a:srgbClr val="C00000"/>
                </a:solidFill>
              </a:rPr>
              <a:t>53% Oppose</a:t>
            </a:r>
          </a:p>
        </p:txBody>
      </p:sp>
      <p:sp>
        <p:nvSpPr>
          <p:cNvPr id="17" name="TextBox 16"/>
          <p:cNvSpPr txBox="1"/>
          <p:nvPr/>
        </p:nvSpPr>
        <p:spPr>
          <a:xfrm>
            <a:off x="5152577" y="2910806"/>
            <a:ext cx="1861752" cy="369332"/>
          </a:xfrm>
          <a:prstGeom prst="rect">
            <a:avLst/>
          </a:prstGeom>
          <a:noFill/>
        </p:spPr>
        <p:txBody>
          <a:bodyPr wrap="square" rtlCol="0">
            <a:spAutoFit/>
          </a:bodyPr>
          <a:lstStyle/>
          <a:p>
            <a:pPr algn="ctr"/>
            <a:r>
              <a:rPr lang="en-US" b="1" dirty="0">
                <a:solidFill>
                  <a:schemeClr val="accent3"/>
                </a:solidFill>
              </a:rPr>
              <a:t>30% Support</a:t>
            </a:r>
          </a:p>
        </p:txBody>
      </p:sp>
      <p:graphicFrame>
        <p:nvGraphicFramePr>
          <p:cNvPr id="22" name="Content Placeholder 14"/>
          <p:cNvGraphicFramePr>
            <a:graphicFrameLocks/>
          </p:cNvGraphicFramePr>
          <p:nvPr>
            <p:extLst/>
          </p:nvPr>
        </p:nvGraphicFramePr>
        <p:xfrm>
          <a:off x="0" y="5621482"/>
          <a:ext cx="9056914" cy="748145"/>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23" name="Content Placeholder 14"/>
          <p:cNvGraphicFramePr>
            <a:graphicFrameLocks/>
          </p:cNvGraphicFramePr>
          <p:nvPr>
            <p:extLst/>
          </p:nvPr>
        </p:nvGraphicFramePr>
        <p:xfrm>
          <a:off x="4599707" y="5607626"/>
          <a:ext cx="4530435" cy="74814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908650" y="1735402"/>
            <a:ext cx="7550988" cy="584775"/>
          </a:xfrm>
          <a:prstGeom prst="rect">
            <a:avLst/>
          </a:prstGeom>
          <a:noFill/>
        </p:spPr>
        <p:txBody>
          <a:bodyPr wrap="square" rtlCol="0">
            <a:spAutoFit/>
          </a:bodyPr>
          <a:lstStyle/>
          <a:p>
            <a:r>
              <a:rPr lang="en-US" sz="1600" dirty="0">
                <a:solidFill>
                  <a:schemeClr val="bg1">
                    <a:lumMod val="50000"/>
                  </a:schemeClr>
                </a:solidFill>
              </a:rPr>
              <a:t>Based on what you’ve heard, do you support or oppose the new healthcare bill passed by the House of Representatives? </a:t>
            </a:r>
          </a:p>
        </p:txBody>
      </p:sp>
      <p:graphicFrame>
        <p:nvGraphicFramePr>
          <p:cNvPr id="11" name="Content Placeholder 14"/>
          <p:cNvGraphicFramePr>
            <a:graphicFrameLocks/>
          </p:cNvGraphicFramePr>
          <p:nvPr>
            <p:extLst>
              <p:ext uri="{D42A27DB-BD31-4B8C-83A1-F6EECF244321}">
                <p14:modId xmlns:p14="http://schemas.microsoft.com/office/powerpoint/2010/main" val="825916881"/>
              </p:ext>
            </p:extLst>
          </p:nvPr>
        </p:nvGraphicFramePr>
        <p:xfrm>
          <a:off x="158542" y="2490163"/>
          <a:ext cx="4378059" cy="3591787"/>
        </p:xfrm>
        <a:graphic>
          <a:graphicData uri="http://schemas.openxmlformats.org/drawingml/2006/chart">
            <c:chart xmlns:c="http://schemas.openxmlformats.org/drawingml/2006/chart" xmlns:r="http://schemas.openxmlformats.org/officeDocument/2006/relationships" r:id="rId6"/>
          </a:graphicData>
        </a:graphic>
      </p:graphicFrame>
      <p:sp>
        <p:nvSpPr>
          <p:cNvPr id="12" name="TextBox 11"/>
          <p:cNvSpPr txBox="1"/>
          <p:nvPr/>
        </p:nvSpPr>
        <p:spPr>
          <a:xfrm>
            <a:off x="1416494" y="5269696"/>
            <a:ext cx="1861752" cy="369332"/>
          </a:xfrm>
          <a:prstGeom prst="rect">
            <a:avLst/>
          </a:prstGeom>
          <a:noFill/>
        </p:spPr>
        <p:txBody>
          <a:bodyPr wrap="square" rtlCol="0">
            <a:spAutoFit/>
          </a:bodyPr>
          <a:lstStyle/>
          <a:p>
            <a:pPr algn="ctr"/>
            <a:r>
              <a:rPr lang="en-US" b="1" dirty="0">
                <a:solidFill>
                  <a:srgbClr val="C00000"/>
                </a:solidFill>
              </a:rPr>
              <a:t>47% Oppose</a:t>
            </a:r>
          </a:p>
        </p:txBody>
      </p:sp>
      <p:sp>
        <p:nvSpPr>
          <p:cNvPr id="13" name="TextBox 12"/>
          <p:cNvSpPr txBox="1"/>
          <p:nvPr/>
        </p:nvSpPr>
        <p:spPr>
          <a:xfrm>
            <a:off x="1416494" y="2524347"/>
            <a:ext cx="1861752" cy="369332"/>
          </a:xfrm>
          <a:prstGeom prst="rect">
            <a:avLst/>
          </a:prstGeom>
          <a:noFill/>
        </p:spPr>
        <p:txBody>
          <a:bodyPr wrap="square" rtlCol="0">
            <a:spAutoFit/>
          </a:bodyPr>
          <a:lstStyle/>
          <a:p>
            <a:pPr algn="ctr"/>
            <a:r>
              <a:rPr lang="en-US" b="1" dirty="0">
                <a:solidFill>
                  <a:schemeClr val="accent3"/>
                </a:solidFill>
              </a:rPr>
              <a:t>48% Support</a:t>
            </a:r>
          </a:p>
        </p:txBody>
      </p:sp>
      <p:sp>
        <p:nvSpPr>
          <p:cNvPr id="3" name="TextBox 2"/>
          <p:cNvSpPr txBox="1"/>
          <p:nvPr/>
        </p:nvSpPr>
        <p:spPr>
          <a:xfrm>
            <a:off x="1691983" y="2222831"/>
            <a:ext cx="1288472" cy="369332"/>
          </a:xfrm>
          <a:prstGeom prst="rect">
            <a:avLst/>
          </a:prstGeom>
          <a:noFill/>
        </p:spPr>
        <p:txBody>
          <a:bodyPr wrap="square" rtlCol="0">
            <a:spAutoFit/>
          </a:bodyPr>
          <a:lstStyle/>
          <a:p>
            <a:pPr algn="ctr"/>
            <a:r>
              <a:rPr lang="en-US" b="1" dirty="0"/>
              <a:t>Obamacare</a:t>
            </a:r>
          </a:p>
        </p:txBody>
      </p:sp>
      <p:sp>
        <p:nvSpPr>
          <p:cNvPr id="18" name="TextBox 17"/>
          <p:cNvSpPr txBox="1"/>
          <p:nvPr/>
        </p:nvSpPr>
        <p:spPr>
          <a:xfrm>
            <a:off x="5373601" y="2222831"/>
            <a:ext cx="1288472" cy="369332"/>
          </a:xfrm>
          <a:prstGeom prst="rect">
            <a:avLst/>
          </a:prstGeom>
          <a:noFill/>
        </p:spPr>
        <p:txBody>
          <a:bodyPr wrap="square" rtlCol="0">
            <a:spAutoFit/>
          </a:bodyPr>
          <a:lstStyle/>
          <a:p>
            <a:pPr algn="ctr"/>
            <a:r>
              <a:rPr lang="en-US" b="1" dirty="0"/>
              <a:t>House Bill</a:t>
            </a:r>
          </a:p>
        </p:txBody>
      </p:sp>
    </p:spTree>
    <p:extLst>
      <p:ext uri="{BB962C8B-B14F-4D97-AF65-F5344CB8AC3E}">
        <p14:creationId xmlns:p14="http://schemas.microsoft.com/office/powerpoint/2010/main" val="32877777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AHCA</a:t>
            </a:r>
            <a:br>
              <a:rPr lang="en-US" dirty="0"/>
            </a:br>
            <a:r>
              <a:rPr lang="en-US" dirty="0"/>
              <a:t>Supporters</a:t>
            </a:r>
          </a:p>
        </p:txBody>
      </p:sp>
      <p:sp>
        <p:nvSpPr>
          <p:cNvPr id="4" name="Slide Number Placeholder 3"/>
          <p:cNvSpPr>
            <a:spLocks noGrp="1"/>
          </p:cNvSpPr>
          <p:nvPr>
            <p:ph type="sldNum" sz="quarter" idx="12"/>
          </p:nvPr>
        </p:nvSpPr>
        <p:spPr/>
        <p:txBody>
          <a:bodyPr/>
          <a:lstStyle/>
          <a:p>
            <a:fld id="{6113E31D-E2AB-40D1-8B51-AFA5AFEF393A}" type="slidenum">
              <a:rPr lang="en-US" smtClean="0"/>
              <a:t>14</a:t>
            </a:fld>
            <a:endParaRPr lang="en-US" dirty="0"/>
          </a:p>
        </p:txBody>
      </p:sp>
      <p:sp>
        <p:nvSpPr>
          <p:cNvPr id="6" name="TextBox 5"/>
          <p:cNvSpPr txBox="1"/>
          <p:nvPr/>
        </p:nvSpPr>
        <p:spPr>
          <a:xfrm>
            <a:off x="523525" y="3294377"/>
            <a:ext cx="2092411" cy="1384995"/>
          </a:xfrm>
          <a:prstGeom prst="rect">
            <a:avLst/>
          </a:prstGeom>
          <a:noFill/>
        </p:spPr>
        <p:txBody>
          <a:bodyPr wrap="square" rtlCol="0">
            <a:spAutoFit/>
          </a:bodyPr>
          <a:lstStyle/>
          <a:p>
            <a:r>
              <a:rPr lang="en-US" sz="2800" b="1" dirty="0"/>
              <a:t>Strongly Support </a:t>
            </a:r>
            <a:br>
              <a:rPr lang="en-US" sz="2800" b="1" dirty="0"/>
            </a:br>
            <a:r>
              <a:rPr lang="en-US" sz="2800" b="1" dirty="0"/>
              <a:t>AHCA</a:t>
            </a:r>
          </a:p>
        </p:txBody>
      </p:sp>
      <p:sp>
        <p:nvSpPr>
          <p:cNvPr id="20" name="Rectangle 19"/>
          <p:cNvSpPr/>
          <p:nvPr/>
        </p:nvSpPr>
        <p:spPr>
          <a:xfrm>
            <a:off x="2940908" y="1886465"/>
            <a:ext cx="2416652" cy="4283675"/>
          </a:xfrm>
          <a:prstGeom prst="rect">
            <a:avLst/>
          </a:prstGeom>
          <a:noFill/>
          <a:ln w="12700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6979539" y="2067377"/>
            <a:ext cx="2013459" cy="369332"/>
          </a:xfrm>
          <a:prstGeom prst="rect">
            <a:avLst/>
          </a:prstGeom>
          <a:noFill/>
        </p:spPr>
        <p:txBody>
          <a:bodyPr wrap="square" rtlCol="0">
            <a:spAutoFit/>
          </a:bodyPr>
          <a:lstStyle/>
          <a:p>
            <a:r>
              <a:rPr lang="en-US" b="1" dirty="0"/>
              <a:t>35% </a:t>
            </a:r>
            <a:r>
              <a:rPr lang="en-US" sz="1200" dirty="0"/>
              <a:t>are strong supporters</a:t>
            </a:r>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2807208"/>
            <a:ext cx="2432304" cy="2432304"/>
          </a:xfrm>
          <a:prstGeom prst="rect">
            <a:avLst/>
          </a:prstGeom>
        </p:spPr>
      </p:pic>
      <p:grpSp>
        <p:nvGrpSpPr>
          <p:cNvPr id="22" name="Group 21"/>
          <p:cNvGrpSpPr>
            <a:grpSpLocks noChangeAspect="1"/>
          </p:cNvGrpSpPr>
          <p:nvPr/>
        </p:nvGrpSpPr>
        <p:grpSpPr>
          <a:xfrm>
            <a:off x="5029200" y="1893687"/>
            <a:ext cx="1901952" cy="690285"/>
            <a:chOff x="375248" y="1141656"/>
            <a:chExt cx="2519459" cy="914400"/>
          </a:xfrm>
        </p:grpSpPr>
        <p:sp>
          <p:nvSpPr>
            <p:cNvPr id="23" name="Rounded Rectangle 22"/>
            <p:cNvSpPr/>
            <p:nvPr/>
          </p:nvSpPr>
          <p:spPr>
            <a:xfrm>
              <a:off x="832448" y="13522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1193393" y="1352209"/>
              <a:ext cx="1511592" cy="493294"/>
            </a:xfrm>
            <a:prstGeom prst="rect">
              <a:avLst/>
            </a:prstGeom>
            <a:noFill/>
          </p:spPr>
          <p:txBody>
            <a:bodyPr wrap="square" rtlCol="0" anchor="ctr">
              <a:noAutofit/>
            </a:bodyPr>
            <a:lstStyle/>
            <a:p>
              <a:r>
                <a:rPr lang="en-US" sz="1100" b="1" dirty="0">
                  <a:solidFill>
                    <a:schemeClr val="bg1"/>
                  </a:solidFill>
                </a:rPr>
                <a:t>VERY CONSERV. REPUBLICANS</a:t>
              </a:r>
            </a:p>
          </p:txBody>
        </p:sp>
        <p:pic>
          <p:nvPicPr>
            <p:cNvPr id="25" name="Picture 2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8" y="1141656"/>
              <a:ext cx="914400" cy="914400"/>
            </a:xfrm>
            <a:prstGeom prst="rect">
              <a:avLst/>
            </a:prstGeom>
          </p:spPr>
        </p:pic>
      </p:grpSp>
    </p:spTree>
    <p:extLst>
      <p:ext uri="{BB962C8B-B14F-4D97-AF65-F5344CB8AC3E}">
        <p14:creationId xmlns:p14="http://schemas.microsoft.com/office/powerpoint/2010/main" val="31080857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Strong AHCA</a:t>
            </a:r>
            <a:br>
              <a:rPr lang="en-US" dirty="0"/>
            </a:br>
            <a:r>
              <a:rPr lang="en-US" dirty="0"/>
              <a:t>Opponents</a:t>
            </a:r>
          </a:p>
        </p:txBody>
      </p:sp>
      <p:sp>
        <p:nvSpPr>
          <p:cNvPr id="4" name="Slide Number Placeholder 3"/>
          <p:cNvSpPr>
            <a:spLocks noGrp="1"/>
          </p:cNvSpPr>
          <p:nvPr>
            <p:ph type="sldNum" sz="quarter" idx="12"/>
          </p:nvPr>
        </p:nvSpPr>
        <p:spPr/>
        <p:txBody>
          <a:bodyPr/>
          <a:lstStyle/>
          <a:p>
            <a:fld id="{6113E31D-E2AB-40D1-8B51-AFA5AFEF393A}" type="slidenum">
              <a:rPr lang="en-US" smtClean="0"/>
              <a:t>15</a:t>
            </a:fld>
            <a:endParaRPr lang="en-US" dirty="0"/>
          </a:p>
        </p:txBody>
      </p:sp>
      <p:sp>
        <p:nvSpPr>
          <p:cNvPr id="20" name="Rectangle 19"/>
          <p:cNvSpPr/>
          <p:nvPr/>
        </p:nvSpPr>
        <p:spPr>
          <a:xfrm>
            <a:off x="2940908" y="1894703"/>
            <a:ext cx="2416652" cy="4283675"/>
          </a:xfrm>
          <a:prstGeom prst="rect">
            <a:avLst/>
          </a:prstGeom>
          <a:noFill/>
          <a:ln w="1270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9" name="Picture 3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37360" y="2807208"/>
            <a:ext cx="2432304" cy="2432304"/>
          </a:xfrm>
          <a:prstGeom prst="rect">
            <a:avLst/>
          </a:prstGeom>
        </p:spPr>
      </p:pic>
      <p:sp>
        <p:nvSpPr>
          <p:cNvPr id="70" name="TextBox 69"/>
          <p:cNvSpPr txBox="1"/>
          <p:nvPr/>
        </p:nvSpPr>
        <p:spPr>
          <a:xfrm>
            <a:off x="6979539" y="1585224"/>
            <a:ext cx="2013459" cy="369332"/>
          </a:xfrm>
          <a:prstGeom prst="rect">
            <a:avLst/>
          </a:prstGeom>
          <a:noFill/>
        </p:spPr>
        <p:txBody>
          <a:bodyPr wrap="square" rtlCol="0">
            <a:spAutoFit/>
          </a:bodyPr>
          <a:lstStyle/>
          <a:p>
            <a:r>
              <a:rPr lang="en-US" b="1" dirty="0"/>
              <a:t>83% </a:t>
            </a:r>
            <a:r>
              <a:rPr lang="en-US" sz="1200" dirty="0"/>
              <a:t>are strong opponents</a:t>
            </a:r>
          </a:p>
        </p:txBody>
      </p:sp>
      <p:sp>
        <p:nvSpPr>
          <p:cNvPr id="71" name="TextBox 70"/>
          <p:cNvSpPr txBox="1"/>
          <p:nvPr/>
        </p:nvSpPr>
        <p:spPr>
          <a:xfrm>
            <a:off x="6976050" y="2159053"/>
            <a:ext cx="1716873" cy="369332"/>
          </a:xfrm>
          <a:prstGeom prst="rect">
            <a:avLst/>
          </a:prstGeom>
          <a:noFill/>
        </p:spPr>
        <p:txBody>
          <a:bodyPr wrap="square" rtlCol="0">
            <a:spAutoFit/>
          </a:bodyPr>
          <a:lstStyle/>
          <a:p>
            <a:r>
              <a:rPr lang="en-US" b="1" dirty="0"/>
              <a:t>76% </a:t>
            </a:r>
          </a:p>
        </p:txBody>
      </p:sp>
      <p:sp>
        <p:nvSpPr>
          <p:cNvPr id="72" name="TextBox 71"/>
          <p:cNvSpPr txBox="1"/>
          <p:nvPr/>
        </p:nvSpPr>
        <p:spPr>
          <a:xfrm>
            <a:off x="6976050" y="2713472"/>
            <a:ext cx="1716873" cy="369332"/>
          </a:xfrm>
          <a:prstGeom prst="rect">
            <a:avLst/>
          </a:prstGeom>
          <a:noFill/>
        </p:spPr>
        <p:txBody>
          <a:bodyPr wrap="square" rtlCol="0">
            <a:spAutoFit/>
          </a:bodyPr>
          <a:lstStyle/>
          <a:p>
            <a:r>
              <a:rPr lang="en-US" b="1" dirty="0"/>
              <a:t>69%</a:t>
            </a:r>
          </a:p>
        </p:txBody>
      </p:sp>
      <p:sp>
        <p:nvSpPr>
          <p:cNvPr id="73" name="TextBox 72"/>
          <p:cNvSpPr txBox="1"/>
          <p:nvPr/>
        </p:nvSpPr>
        <p:spPr>
          <a:xfrm>
            <a:off x="6976050" y="3269086"/>
            <a:ext cx="1716873" cy="369332"/>
          </a:xfrm>
          <a:prstGeom prst="rect">
            <a:avLst/>
          </a:prstGeom>
          <a:noFill/>
        </p:spPr>
        <p:txBody>
          <a:bodyPr wrap="square" rtlCol="0">
            <a:spAutoFit/>
          </a:bodyPr>
          <a:lstStyle/>
          <a:p>
            <a:r>
              <a:rPr lang="en-US" b="1" dirty="0"/>
              <a:t>58%</a:t>
            </a:r>
          </a:p>
        </p:txBody>
      </p:sp>
      <p:sp>
        <p:nvSpPr>
          <p:cNvPr id="74" name="TextBox 73"/>
          <p:cNvSpPr txBox="1"/>
          <p:nvPr/>
        </p:nvSpPr>
        <p:spPr>
          <a:xfrm>
            <a:off x="6976050" y="3824404"/>
            <a:ext cx="1716873" cy="369332"/>
          </a:xfrm>
          <a:prstGeom prst="rect">
            <a:avLst/>
          </a:prstGeom>
          <a:noFill/>
        </p:spPr>
        <p:txBody>
          <a:bodyPr wrap="square" rtlCol="0">
            <a:spAutoFit/>
          </a:bodyPr>
          <a:lstStyle/>
          <a:p>
            <a:r>
              <a:rPr lang="en-US" b="1" dirty="0"/>
              <a:t>54%</a:t>
            </a:r>
          </a:p>
        </p:txBody>
      </p:sp>
      <p:sp>
        <p:nvSpPr>
          <p:cNvPr id="75" name="TextBox 74"/>
          <p:cNvSpPr txBox="1"/>
          <p:nvPr/>
        </p:nvSpPr>
        <p:spPr>
          <a:xfrm>
            <a:off x="6976050" y="4375077"/>
            <a:ext cx="1847088" cy="369332"/>
          </a:xfrm>
          <a:prstGeom prst="rect">
            <a:avLst/>
          </a:prstGeom>
          <a:noFill/>
        </p:spPr>
        <p:txBody>
          <a:bodyPr wrap="square" rtlCol="0">
            <a:spAutoFit/>
          </a:bodyPr>
          <a:lstStyle/>
          <a:p>
            <a:r>
              <a:rPr lang="en-US" b="1" dirty="0"/>
              <a:t>54%</a:t>
            </a:r>
            <a:endParaRPr lang="en-US" dirty="0"/>
          </a:p>
        </p:txBody>
      </p:sp>
      <p:sp>
        <p:nvSpPr>
          <p:cNvPr id="76" name="TextBox 75"/>
          <p:cNvSpPr txBox="1"/>
          <p:nvPr/>
        </p:nvSpPr>
        <p:spPr>
          <a:xfrm>
            <a:off x="6969059" y="4933952"/>
            <a:ext cx="1847088" cy="369332"/>
          </a:xfrm>
          <a:prstGeom prst="rect">
            <a:avLst/>
          </a:prstGeom>
          <a:noFill/>
        </p:spPr>
        <p:txBody>
          <a:bodyPr wrap="square" rtlCol="0">
            <a:spAutoFit/>
          </a:bodyPr>
          <a:lstStyle/>
          <a:p>
            <a:r>
              <a:rPr lang="en-US" b="1" dirty="0"/>
              <a:t>53%</a:t>
            </a:r>
            <a:endParaRPr lang="en-US" dirty="0"/>
          </a:p>
        </p:txBody>
      </p:sp>
      <p:sp>
        <p:nvSpPr>
          <p:cNvPr id="105" name="TextBox 104"/>
          <p:cNvSpPr txBox="1"/>
          <p:nvPr/>
        </p:nvSpPr>
        <p:spPr>
          <a:xfrm>
            <a:off x="6964940" y="5490006"/>
            <a:ext cx="1847088" cy="369332"/>
          </a:xfrm>
          <a:prstGeom prst="rect">
            <a:avLst/>
          </a:prstGeom>
          <a:noFill/>
        </p:spPr>
        <p:txBody>
          <a:bodyPr wrap="square" rtlCol="0">
            <a:spAutoFit/>
          </a:bodyPr>
          <a:lstStyle/>
          <a:p>
            <a:r>
              <a:rPr lang="en-US" b="1" dirty="0"/>
              <a:t>52%</a:t>
            </a:r>
            <a:endParaRPr lang="en-US" dirty="0"/>
          </a:p>
        </p:txBody>
      </p:sp>
      <p:sp>
        <p:nvSpPr>
          <p:cNvPr id="48" name="TextBox 47"/>
          <p:cNvSpPr txBox="1"/>
          <p:nvPr/>
        </p:nvSpPr>
        <p:spPr>
          <a:xfrm>
            <a:off x="523525" y="3294377"/>
            <a:ext cx="2092411" cy="1384995"/>
          </a:xfrm>
          <a:prstGeom prst="rect">
            <a:avLst/>
          </a:prstGeom>
          <a:noFill/>
        </p:spPr>
        <p:txBody>
          <a:bodyPr wrap="square" rtlCol="0">
            <a:spAutoFit/>
          </a:bodyPr>
          <a:lstStyle/>
          <a:p>
            <a:r>
              <a:rPr lang="en-US" sz="2800" b="1" dirty="0"/>
              <a:t>Strongly Oppose </a:t>
            </a:r>
            <a:br>
              <a:rPr lang="en-US" sz="2800" b="1" dirty="0"/>
            </a:br>
            <a:r>
              <a:rPr lang="en-US" sz="2800" b="1" dirty="0"/>
              <a:t>AHCA</a:t>
            </a:r>
          </a:p>
        </p:txBody>
      </p:sp>
      <p:grpSp>
        <p:nvGrpSpPr>
          <p:cNvPr id="49" name="Group 48"/>
          <p:cNvGrpSpPr>
            <a:grpSpLocks noChangeAspect="1"/>
          </p:cNvGrpSpPr>
          <p:nvPr/>
        </p:nvGrpSpPr>
        <p:grpSpPr>
          <a:xfrm>
            <a:off x="5029200" y="1460860"/>
            <a:ext cx="1901952" cy="696226"/>
            <a:chOff x="4126539" y="5751541"/>
            <a:chExt cx="2497959" cy="914400"/>
          </a:xfrm>
        </p:grpSpPr>
        <p:sp>
          <p:nvSpPr>
            <p:cNvPr id="50" name="Rounded Rectangle 49"/>
            <p:cNvSpPr/>
            <p:nvPr/>
          </p:nvSpPr>
          <p:spPr>
            <a:xfrm>
              <a:off x="4562239" y="5935733"/>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TextBox 50"/>
            <p:cNvSpPr txBox="1"/>
            <p:nvPr/>
          </p:nvSpPr>
          <p:spPr>
            <a:xfrm>
              <a:off x="4923184" y="5935734"/>
              <a:ext cx="1511592" cy="493294"/>
            </a:xfrm>
            <a:prstGeom prst="rect">
              <a:avLst/>
            </a:prstGeom>
            <a:noFill/>
          </p:spPr>
          <p:txBody>
            <a:bodyPr wrap="square" rtlCol="0" anchor="ctr">
              <a:noAutofit/>
            </a:bodyPr>
            <a:lstStyle/>
            <a:p>
              <a:r>
                <a:rPr lang="en-US" sz="1100" b="1" dirty="0">
                  <a:solidFill>
                    <a:schemeClr val="bg1"/>
                  </a:solidFill>
                </a:rPr>
                <a:t>LIBERAL</a:t>
              </a:r>
              <a:endParaRPr lang="en-US" sz="1100" dirty="0">
                <a:solidFill>
                  <a:schemeClr val="bg1"/>
                </a:solidFill>
              </a:endParaRPr>
            </a:p>
          </p:txBody>
        </p:sp>
        <p:pic>
          <p:nvPicPr>
            <p:cNvPr id="52" name="Picture 5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26539" y="5751541"/>
              <a:ext cx="914400" cy="914400"/>
            </a:xfrm>
            <a:prstGeom prst="rect">
              <a:avLst/>
            </a:prstGeom>
          </p:spPr>
        </p:pic>
      </p:grpSp>
      <p:grpSp>
        <p:nvGrpSpPr>
          <p:cNvPr id="63" name="Group 62"/>
          <p:cNvGrpSpPr>
            <a:grpSpLocks noChangeAspect="1"/>
          </p:cNvGrpSpPr>
          <p:nvPr/>
        </p:nvGrpSpPr>
        <p:grpSpPr>
          <a:xfrm>
            <a:off x="5029200" y="2019531"/>
            <a:ext cx="1901952" cy="690285"/>
            <a:chOff x="375248" y="227256"/>
            <a:chExt cx="2519459" cy="914400"/>
          </a:xfrm>
        </p:grpSpPr>
        <p:sp>
          <p:nvSpPr>
            <p:cNvPr id="64" name="Rounded Rectangle 63"/>
            <p:cNvSpPr/>
            <p:nvPr/>
          </p:nvSpPr>
          <p:spPr>
            <a:xfrm>
              <a:off x="832448" y="4378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5248" y="227256"/>
              <a:ext cx="914400" cy="914400"/>
            </a:xfrm>
            <a:prstGeom prst="rect">
              <a:avLst/>
            </a:prstGeom>
          </p:spPr>
        </p:pic>
        <p:sp>
          <p:nvSpPr>
            <p:cNvPr id="89" name="TextBox 88"/>
            <p:cNvSpPr txBox="1"/>
            <p:nvPr/>
          </p:nvSpPr>
          <p:spPr>
            <a:xfrm>
              <a:off x="1193393" y="437809"/>
              <a:ext cx="1511592" cy="493294"/>
            </a:xfrm>
            <a:prstGeom prst="rect">
              <a:avLst/>
            </a:prstGeom>
            <a:noFill/>
          </p:spPr>
          <p:txBody>
            <a:bodyPr wrap="square" rtlCol="0" anchor="ctr">
              <a:noAutofit/>
            </a:bodyPr>
            <a:lstStyle/>
            <a:p>
              <a:r>
                <a:rPr lang="en-US" sz="1100" b="1" dirty="0">
                  <a:solidFill>
                    <a:schemeClr val="bg1"/>
                  </a:solidFill>
                </a:rPr>
                <a:t>DEMOCRAT</a:t>
              </a:r>
            </a:p>
          </p:txBody>
        </p:sp>
      </p:grpSp>
      <p:grpSp>
        <p:nvGrpSpPr>
          <p:cNvPr id="90" name="Group 89"/>
          <p:cNvGrpSpPr>
            <a:grpSpLocks noChangeAspect="1"/>
          </p:cNvGrpSpPr>
          <p:nvPr/>
        </p:nvGrpSpPr>
        <p:grpSpPr>
          <a:xfrm>
            <a:off x="5029200" y="2572718"/>
            <a:ext cx="1901952" cy="694616"/>
            <a:chOff x="7846705" y="227256"/>
            <a:chExt cx="2503749" cy="914400"/>
          </a:xfrm>
        </p:grpSpPr>
        <p:sp>
          <p:nvSpPr>
            <p:cNvPr id="91" name="Rounded Rectangle 90"/>
            <p:cNvSpPr/>
            <p:nvPr/>
          </p:nvSpPr>
          <p:spPr>
            <a:xfrm>
              <a:off x="8288195" y="4378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8649140" y="437809"/>
              <a:ext cx="1511592" cy="493294"/>
            </a:xfrm>
            <a:prstGeom prst="rect">
              <a:avLst/>
            </a:prstGeom>
            <a:noFill/>
          </p:spPr>
          <p:txBody>
            <a:bodyPr wrap="square" rtlCol="0" anchor="ctr">
              <a:noAutofit/>
            </a:bodyPr>
            <a:lstStyle/>
            <a:p>
              <a:r>
                <a:rPr lang="en-US" sz="1100" b="1" dirty="0">
                  <a:solidFill>
                    <a:schemeClr val="bg1"/>
                  </a:solidFill>
                </a:rPr>
                <a:t>AFRICAN AMERICAN</a:t>
              </a:r>
              <a:endParaRPr lang="en-US" sz="1100" dirty="0">
                <a:solidFill>
                  <a:schemeClr val="bg1"/>
                </a:solidFill>
              </a:endParaRPr>
            </a:p>
          </p:txBody>
        </p:sp>
        <p:pic>
          <p:nvPicPr>
            <p:cNvPr id="93" name="Picture 9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846705" y="227256"/>
              <a:ext cx="914400" cy="914400"/>
            </a:xfrm>
            <a:prstGeom prst="rect">
              <a:avLst/>
            </a:prstGeom>
          </p:spPr>
        </p:pic>
      </p:grpSp>
      <p:grpSp>
        <p:nvGrpSpPr>
          <p:cNvPr id="94" name="Group 93"/>
          <p:cNvGrpSpPr>
            <a:grpSpLocks noChangeAspect="1"/>
          </p:cNvGrpSpPr>
          <p:nvPr/>
        </p:nvGrpSpPr>
        <p:grpSpPr>
          <a:xfrm>
            <a:off x="5029200" y="3125671"/>
            <a:ext cx="1901952" cy="687990"/>
            <a:chOff x="366845" y="218235"/>
            <a:chExt cx="2527862" cy="914400"/>
          </a:xfrm>
        </p:grpSpPr>
        <p:sp>
          <p:nvSpPr>
            <p:cNvPr id="95" name="Rounded Rectangle 94"/>
            <p:cNvSpPr/>
            <p:nvPr/>
          </p:nvSpPr>
          <p:spPr>
            <a:xfrm>
              <a:off x="832448" y="4378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6" name="TextBox 95"/>
            <p:cNvSpPr txBox="1"/>
            <p:nvPr/>
          </p:nvSpPr>
          <p:spPr>
            <a:xfrm>
              <a:off x="1193393" y="437809"/>
              <a:ext cx="1511592" cy="493294"/>
            </a:xfrm>
            <a:prstGeom prst="rect">
              <a:avLst/>
            </a:prstGeom>
            <a:noFill/>
          </p:spPr>
          <p:txBody>
            <a:bodyPr wrap="square" rtlCol="0" anchor="ctr">
              <a:noAutofit/>
            </a:bodyPr>
            <a:lstStyle/>
            <a:p>
              <a:r>
                <a:rPr lang="en-US" sz="1100" b="1" dirty="0">
                  <a:solidFill>
                    <a:schemeClr val="bg1"/>
                  </a:solidFill>
                </a:rPr>
                <a:t>WOMEN / COLLEGE DEG.</a:t>
              </a:r>
            </a:p>
          </p:txBody>
        </p:sp>
        <p:pic>
          <p:nvPicPr>
            <p:cNvPr id="106" name="Picture 10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845" y="218235"/>
              <a:ext cx="914400" cy="914400"/>
            </a:xfrm>
            <a:prstGeom prst="rect">
              <a:avLst/>
            </a:prstGeom>
          </p:spPr>
        </p:pic>
      </p:grpSp>
      <p:grpSp>
        <p:nvGrpSpPr>
          <p:cNvPr id="107" name="Group 106"/>
          <p:cNvGrpSpPr>
            <a:grpSpLocks noChangeAspect="1"/>
          </p:cNvGrpSpPr>
          <p:nvPr/>
        </p:nvGrpSpPr>
        <p:grpSpPr>
          <a:xfrm>
            <a:off x="5029200" y="3681372"/>
            <a:ext cx="1901952" cy="694958"/>
            <a:chOff x="7847936" y="2971800"/>
            <a:chExt cx="2502518" cy="914400"/>
          </a:xfrm>
        </p:grpSpPr>
        <p:sp>
          <p:nvSpPr>
            <p:cNvPr id="108" name="Rounded Rectangle 107"/>
            <p:cNvSpPr/>
            <p:nvPr/>
          </p:nvSpPr>
          <p:spPr>
            <a:xfrm>
              <a:off x="8288195" y="3191003"/>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TextBox 108"/>
            <p:cNvSpPr txBox="1"/>
            <p:nvPr/>
          </p:nvSpPr>
          <p:spPr>
            <a:xfrm>
              <a:off x="8649140" y="3191004"/>
              <a:ext cx="1511592" cy="493294"/>
            </a:xfrm>
            <a:prstGeom prst="rect">
              <a:avLst/>
            </a:prstGeom>
            <a:noFill/>
          </p:spPr>
          <p:txBody>
            <a:bodyPr wrap="square" rtlCol="0" anchor="ctr">
              <a:noAutofit/>
            </a:bodyPr>
            <a:lstStyle/>
            <a:p>
              <a:r>
                <a:rPr lang="en-US" sz="1100" b="1" dirty="0">
                  <a:solidFill>
                    <a:schemeClr val="bg1"/>
                  </a:solidFill>
                </a:rPr>
                <a:t>MODERATE</a:t>
              </a:r>
              <a:endParaRPr lang="en-US" sz="1100" dirty="0">
                <a:solidFill>
                  <a:schemeClr val="bg1"/>
                </a:solidFill>
              </a:endParaRPr>
            </a:p>
          </p:txBody>
        </p:sp>
        <p:pic>
          <p:nvPicPr>
            <p:cNvPr id="110" name="Picture 109"/>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847936" y="2971800"/>
              <a:ext cx="914400" cy="914400"/>
            </a:xfrm>
            <a:prstGeom prst="rect">
              <a:avLst/>
            </a:prstGeom>
          </p:spPr>
        </p:pic>
      </p:grpSp>
      <p:grpSp>
        <p:nvGrpSpPr>
          <p:cNvPr id="115" name="Group 114"/>
          <p:cNvGrpSpPr>
            <a:grpSpLocks noChangeAspect="1"/>
          </p:cNvGrpSpPr>
          <p:nvPr/>
        </p:nvGrpSpPr>
        <p:grpSpPr>
          <a:xfrm>
            <a:off x="5029200" y="4233750"/>
            <a:ext cx="1901952" cy="690116"/>
            <a:chOff x="4104420" y="4815392"/>
            <a:chExt cx="2520078" cy="914400"/>
          </a:xfrm>
        </p:grpSpPr>
        <p:sp>
          <p:nvSpPr>
            <p:cNvPr id="116" name="Rounded Rectangle 115"/>
            <p:cNvSpPr/>
            <p:nvPr/>
          </p:nvSpPr>
          <p:spPr>
            <a:xfrm>
              <a:off x="4562239" y="5021333"/>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7" name="TextBox 116"/>
            <p:cNvSpPr txBox="1"/>
            <p:nvPr/>
          </p:nvSpPr>
          <p:spPr>
            <a:xfrm>
              <a:off x="4923184" y="5021334"/>
              <a:ext cx="1511592" cy="493294"/>
            </a:xfrm>
            <a:prstGeom prst="rect">
              <a:avLst/>
            </a:prstGeom>
            <a:noFill/>
          </p:spPr>
          <p:txBody>
            <a:bodyPr wrap="square" rtlCol="0" anchor="ctr">
              <a:noAutofit/>
            </a:bodyPr>
            <a:lstStyle/>
            <a:p>
              <a:r>
                <a:rPr lang="en-US" sz="1100" b="1" dirty="0">
                  <a:solidFill>
                    <a:schemeClr val="bg1"/>
                  </a:solidFill>
                </a:rPr>
                <a:t>WOMEN / $75K+</a:t>
              </a:r>
            </a:p>
          </p:txBody>
        </p:sp>
        <p:pic>
          <p:nvPicPr>
            <p:cNvPr id="118" name="Picture 1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104420" y="4815392"/>
              <a:ext cx="914400" cy="914400"/>
            </a:xfrm>
            <a:prstGeom prst="rect">
              <a:avLst/>
            </a:prstGeom>
          </p:spPr>
        </p:pic>
      </p:grpSp>
      <p:grpSp>
        <p:nvGrpSpPr>
          <p:cNvPr id="119" name="Group 118"/>
          <p:cNvGrpSpPr>
            <a:grpSpLocks noChangeAspect="1"/>
          </p:cNvGrpSpPr>
          <p:nvPr/>
        </p:nvGrpSpPr>
        <p:grpSpPr>
          <a:xfrm>
            <a:off x="5029200" y="4786974"/>
            <a:ext cx="1901952" cy="690285"/>
            <a:chOff x="375248" y="2056056"/>
            <a:chExt cx="2519459" cy="914400"/>
          </a:xfrm>
        </p:grpSpPr>
        <p:sp>
          <p:nvSpPr>
            <p:cNvPr id="120" name="Rounded Rectangle 119"/>
            <p:cNvSpPr/>
            <p:nvPr/>
          </p:nvSpPr>
          <p:spPr>
            <a:xfrm>
              <a:off x="832448" y="2260555"/>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1" name="TextBox 120"/>
            <p:cNvSpPr txBox="1"/>
            <p:nvPr/>
          </p:nvSpPr>
          <p:spPr>
            <a:xfrm>
              <a:off x="1193393" y="2260556"/>
              <a:ext cx="1511592" cy="493294"/>
            </a:xfrm>
            <a:prstGeom prst="rect">
              <a:avLst/>
            </a:prstGeom>
            <a:noFill/>
          </p:spPr>
          <p:txBody>
            <a:bodyPr wrap="square" rtlCol="0" anchor="ctr">
              <a:noAutofit/>
            </a:bodyPr>
            <a:lstStyle/>
            <a:p>
              <a:r>
                <a:rPr lang="en-US" sz="1100" b="1" dirty="0">
                  <a:solidFill>
                    <a:schemeClr val="bg1"/>
                  </a:solidFill>
                </a:rPr>
                <a:t>INDEPENDENT / $75K+</a:t>
              </a:r>
            </a:p>
          </p:txBody>
        </p:sp>
        <p:pic>
          <p:nvPicPr>
            <p:cNvPr id="122" name="Picture 121"/>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248" y="2056056"/>
              <a:ext cx="914400" cy="914400"/>
            </a:xfrm>
            <a:prstGeom prst="rect">
              <a:avLst/>
            </a:prstGeom>
          </p:spPr>
        </p:pic>
      </p:grpSp>
      <p:grpSp>
        <p:nvGrpSpPr>
          <p:cNvPr id="127" name="Group 126"/>
          <p:cNvGrpSpPr>
            <a:grpSpLocks noChangeAspect="1"/>
          </p:cNvGrpSpPr>
          <p:nvPr/>
        </p:nvGrpSpPr>
        <p:grpSpPr>
          <a:xfrm>
            <a:off x="5029200" y="5338865"/>
            <a:ext cx="1901952" cy="687990"/>
            <a:chOff x="366845" y="218235"/>
            <a:chExt cx="2527862" cy="914400"/>
          </a:xfrm>
        </p:grpSpPr>
        <p:sp>
          <p:nvSpPr>
            <p:cNvPr id="128" name="Rounded Rectangle 127"/>
            <p:cNvSpPr/>
            <p:nvPr/>
          </p:nvSpPr>
          <p:spPr>
            <a:xfrm>
              <a:off x="832448" y="4378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9" name="TextBox 128"/>
            <p:cNvSpPr txBox="1"/>
            <p:nvPr/>
          </p:nvSpPr>
          <p:spPr>
            <a:xfrm>
              <a:off x="1193393" y="437809"/>
              <a:ext cx="1511592" cy="493294"/>
            </a:xfrm>
            <a:prstGeom prst="rect">
              <a:avLst/>
            </a:prstGeom>
            <a:noFill/>
          </p:spPr>
          <p:txBody>
            <a:bodyPr wrap="square" rtlCol="0" anchor="ctr">
              <a:noAutofit/>
            </a:bodyPr>
            <a:lstStyle/>
            <a:p>
              <a:r>
                <a:rPr lang="en-US" sz="1100" b="1" dirty="0">
                  <a:solidFill>
                    <a:schemeClr val="bg1"/>
                  </a:solidFill>
                </a:rPr>
                <a:t>COLLEGE GRADUATE</a:t>
              </a:r>
            </a:p>
          </p:txBody>
        </p:sp>
        <p:pic>
          <p:nvPicPr>
            <p:cNvPr id="130" name="Picture 12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66845" y="218235"/>
              <a:ext cx="914400" cy="914400"/>
            </a:xfrm>
            <a:prstGeom prst="rect">
              <a:avLst/>
            </a:prstGeom>
          </p:spPr>
        </p:pic>
      </p:grpSp>
      <p:grpSp>
        <p:nvGrpSpPr>
          <p:cNvPr id="131" name="Group 130"/>
          <p:cNvGrpSpPr>
            <a:grpSpLocks noChangeAspect="1"/>
          </p:cNvGrpSpPr>
          <p:nvPr/>
        </p:nvGrpSpPr>
        <p:grpSpPr>
          <a:xfrm>
            <a:off x="5029200" y="5896527"/>
            <a:ext cx="1901952" cy="690285"/>
            <a:chOff x="375248" y="2056056"/>
            <a:chExt cx="2519459" cy="914400"/>
          </a:xfrm>
        </p:grpSpPr>
        <p:sp>
          <p:nvSpPr>
            <p:cNvPr id="132" name="Rounded Rectangle 131"/>
            <p:cNvSpPr/>
            <p:nvPr/>
          </p:nvSpPr>
          <p:spPr>
            <a:xfrm>
              <a:off x="832448" y="2260555"/>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3" name="TextBox 132"/>
            <p:cNvSpPr txBox="1"/>
            <p:nvPr/>
          </p:nvSpPr>
          <p:spPr>
            <a:xfrm>
              <a:off x="1193393" y="2260556"/>
              <a:ext cx="1511592" cy="493294"/>
            </a:xfrm>
            <a:prstGeom prst="rect">
              <a:avLst/>
            </a:prstGeom>
            <a:noFill/>
          </p:spPr>
          <p:txBody>
            <a:bodyPr wrap="square" rtlCol="0" anchor="ctr">
              <a:noAutofit/>
            </a:bodyPr>
            <a:lstStyle/>
            <a:p>
              <a:r>
                <a:rPr lang="en-US" sz="1100" b="1" dirty="0">
                  <a:solidFill>
                    <a:schemeClr val="bg1"/>
                  </a:solidFill>
                </a:rPr>
                <a:t>INDEPENDENT / 45+</a:t>
              </a:r>
            </a:p>
          </p:txBody>
        </p:sp>
        <p:pic>
          <p:nvPicPr>
            <p:cNvPr id="134" name="Picture 133"/>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375248" y="2056056"/>
              <a:ext cx="914400" cy="914400"/>
            </a:xfrm>
            <a:prstGeom prst="rect">
              <a:avLst/>
            </a:prstGeom>
          </p:spPr>
        </p:pic>
      </p:grpSp>
      <p:sp>
        <p:nvSpPr>
          <p:cNvPr id="135" name="TextBox 134"/>
          <p:cNvSpPr txBox="1"/>
          <p:nvPr/>
        </p:nvSpPr>
        <p:spPr>
          <a:xfrm>
            <a:off x="6966733" y="6029681"/>
            <a:ext cx="1847088" cy="369332"/>
          </a:xfrm>
          <a:prstGeom prst="rect">
            <a:avLst/>
          </a:prstGeom>
          <a:noFill/>
        </p:spPr>
        <p:txBody>
          <a:bodyPr wrap="square" rtlCol="0">
            <a:spAutoFit/>
          </a:bodyPr>
          <a:lstStyle/>
          <a:p>
            <a:r>
              <a:rPr lang="en-US" b="1" dirty="0"/>
              <a:t>50%</a:t>
            </a:r>
            <a:endParaRPr lang="en-US" dirty="0"/>
          </a:p>
        </p:txBody>
      </p:sp>
    </p:spTree>
    <p:extLst>
      <p:ext uri="{BB962C8B-B14F-4D97-AF65-F5344CB8AC3E}">
        <p14:creationId xmlns:p14="http://schemas.microsoft.com/office/powerpoint/2010/main" val="5104731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Undecided on</a:t>
            </a:r>
            <a:br>
              <a:rPr lang="en-US" dirty="0"/>
            </a:br>
            <a:r>
              <a:rPr lang="en-US" dirty="0"/>
              <a:t>AHCA</a:t>
            </a:r>
          </a:p>
        </p:txBody>
      </p:sp>
      <p:sp>
        <p:nvSpPr>
          <p:cNvPr id="4" name="Slide Number Placeholder 3"/>
          <p:cNvSpPr>
            <a:spLocks noGrp="1"/>
          </p:cNvSpPr>
          <p:nvPr>
            <p:ph type="sldNum" sz="quarter" idx="12"/>
          </p:nvPr>
        </p:nvSpPr>
        <p:spPr/>
        <p:txBody>
          <a:bodyPr/>
          <a:lstStyle/>
          <a:p>
            <a:fld id="{6113E31D-E2AB-40D1-8B51-AFA5AFEF393A}" type="slidenum">
              <a:rPr lang="en-US" smtClean="0"/>
              <a:t>16</a:t>
            </a:fld>
            <a:endParaRPr lang="en-US" dirty="0"/>
          </a:p>
        </p:txBody>
      </p:sp>
      <p:sp>
        <p:nvSpPr>
          <p:cNvPr id="20" name="Rectangle 19"/>
          <p:cNvSpPr/>
          <p:nvPr/>
        </p:nvSpPr>
        <p:spPr>
          <a:xfrm>
            <a:off x="2940908" y="1894703"/>
            <a:ext cx="2416652" cy="4283675"/>
          </a:xfrm>
          <a:prstGeom prst="rect">
            <a:avLst/>
          </a:prstGeom>
          <a:noFill/>
          <a:ln w="127000">
            <a:solidFill>
              <a:schemeClr val="bg1">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a:grpSpLocks noChangeAspect="1"/>
          </p:cNvGrpSpPr>
          <p:nvPr/>
        </p:nvGrpSpPr>
        <p:grpSpPr>
          <a:xfrm>
            <a:off x="5029200" y="1641841"/>
            <a:ext cx="1901952" cy="690285"/>
            <a:chOff x="375248" y="1141656"/>
            <a:chExt cx="2519459" cy="914400"/>
          </a:xfrm>
        </p:grpSpPr>
        <p:sp>
          <p:nvSpPr>
            <p:cNvPr id="43" name="Rounded Rectangle 42"/>
            <p:cNvSpPr/>
            <p:nvPr/>
          </p:nvSpPr>
          <p:spPr>
            <a:xfrm>
              <a:off x="832448" y="13522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TextBox 43"/>
            <p:cNvSpPr txBox="1"/>
            <p:nvPr/>
          </p:nvSpPr>
          <p:spPr>
            <a:xfrm>
              <a:off x="1193393" y="1352209"/>
              <a:ext cx="1511592" cy="493294"/>
            </a:xfrm>
            <a:prstGeom prst="rect">
              <a:avLst/>
            </a:prstGeom>
            <a:noFill/>
          </p:spPr>
          <p:txBody>
            <a:bodyPr wrap="square" rtlCol="0" anchor="ctr">
              <a:noAutofit/>
            </a:bodyPr>
            <a:lstStyle/>
            <a:p>
              <a:r>
                <a:rPr lang="en-US" sz="1100" b="1" dirty="0">
                  <a:solidFill>
                    <a:schemeClr val="bg1"/>
                  </a:solidFill>
                </a:rPr>
                <a:t>REPUBLICAN &lt;45</a:t>
              </a:r>
            </a:p>
          </p:txBody>
        </p:sp>
        <p:pic>
          <p:nvPicPr>
            <p:cNvPr id="45" name="Picture 4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8" y="1141656"/>
              <a:ext cx="914400" cy="914400"/>
            </a:xfrm>
            <a:prstGeom prst="rect">
              <a:avLst/>
            </a:prstGeom>
          </p:spPr>
        </p:pic>
      </p:grpSp>
      <p:sp>
        <p:nvSpPr>
          <p:cNvPr id="70" name="TextBox 69"/>
          <p:cNvSpPr txBox="1"/>
          <p:nvPr/>
        </p:nvSpPr>
        <p:spPr>
          <a:xfrm>
            <a:off x="6979539" y="1789618"/>
            <a:ext cx="2013459" cy="369332"/>
          </a:xfrm>
          <a:prstGeom prst="rect">
            <a:avLst/>
          </a:prstGeom>
          <a:noFill/>
        </p:spPr>
        <p:txBody>
          <a:bodyPr wrap="square" rtlCol="0">
            <a:spAutoFit/>
          </a:bodyPr>
          <a:lstStyle/>
          <a:p>
            <a:r>
              <a:rPr lang="en-US" b="1" dirty="0"/>
              <a:t>41% </a:t>
            </a:r>
            <a:r>
              <a:rPr lang="en-US" sz="1200" dirty="0"/>
              <a:t>are undecided</a:t>
            </a:r>
          </a:p>
        </p:txBody>
      </p:sp>
      <p:sp>
        <p:nvSpPr>
          <p:cNvPr id="73" name="TextBox 72"/>
          <p:cNvSpPr txBox="1"/>
          <p:nvPr/>
        </p:nvSpPr>
        <p:spPr>
          <a:xfrm>
            <a:off x="6976050" y="3516513"/>
            <a:ext cx="1716873" cy="369332"/>
          </a:xfrm>
          <a:prstGeom prst="rect">
            <a:avLst/>
          </a:prstGeom>
          <a:noFill/>
        </p:spPr>
        <p:txBody>
          <a:bodyPr wrap="square" rtlCol="0">
            <a:spAutoFit/>
          </a:bodyPr>
          <a:lstStyle/>
          <a:p>
            <a:r>
              <a:rPr lang="en-US" b="1" dirty="0"/>
              <a:t>27%</a:t>
            </a:r>
          </a:p>
        </p:txBody>
      </p:sp>
      <p:sp>
        <p:nvSpPr>
          <p:cNvPr id="74" name="TextBox 73"/>
          <p:cNvSpPr txBox="1"/>
          <p:nvPr/>
        </p:nvSpPr>
        <p:spPr>
          <a:xfrm>
            <a:off x="6976050" y="4114859"/>
            <a:ext cx="1716873" cy="369332"/>
          </a:xfrm>
          <a:prstGeom prst="rect">
            <a:avLst/>
          </a:prstGeom>
          <a:noFill/>
        </p:spPr>
        <p:txBody>
          <a:bodyPr wrap="square" rtlCol="0">
            <a:spAutoFit/>
          </a:bodyPr>
          <a:lstStyle/>
          <a:p>
            <a:r>
              <a:rPr lang="en-US" b="1" dirty="0"/>
              <a:t>26%</a:t>
            </a:r>
          </a:p>
        </p:txBody>
      </p:sp>
      <p:sp>
        <p:nvSpPr>
          <p:cNvPr id="75" name="TextBox 74"/>
          <p:cNvSpPr txBox="1"/>
          <p:nvPr/>
        </p:nvSpPr>
        <p:spPr>
          <a:xfrm>
            <a:off x="6976050" y="4708567"/>
            <a:ext cx="1847088" cy="369332"/>
          </a:xfrm>
          <a:prstGeom prst="rect">
            <a:avLst/>
          </a:prstGeom>
          <a:noFill/>
        </p:spPr>
        <p:txBody>
          <a:bodyPr wrap="square" rtlCol="0">
            <a:spAutoFit/>
          </a:bodyPr>
          <a:lstStyle/>
          <a:p>
            <a:r>
              <a:rPr lang="en-US" b="1" dirty="0"/>
              <a:t>24%</a:t>
            </a:r>
            <a:endParaRPr lang="en-US" dirty="0"/>
          </a:p>
        </p:txBody>
      </p:sp>
      <p:sp>
        <p:nvSpPr>
          <p:cNvPr id="76" name="TextBox 75"/>
          <p:cNvSpPr txBox="1"/>
          <p:nvPr/>
        </p:nvSpPr>
        <p:spPr>
          <a:xfrm>
            <a:off x="6969059" y="5288955"/>
            <a:ext cx="1847088" cy="369332"/>
          </a:xfrm>
          <a:prstGeom prst="rect">
            <a:avLst/>
          </a:prstGeom>
          <a:noFill/>
        </p:spPr>
        <p:txBody>
          <a:bodyPr wrap="square" rtlCol="0">
            <a:spAutoFit/>
          </a:bodyPr>
          <a:lstStyle/>
          <a:p>
            <a:r>
              <a:rPr lang="en-US" b="1" dirty="0"/>
              <a:t>24%</a:t>
            </a:r>
            <a:endParaRPr lang="en-US" dirty="0"/>
          </a:p>
        </p:txBody>
      </p:sp>
      <p:pic>
        <p:nvPicPr>
          <p:cNvPr id="48" name="Picture 4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37360" y="2807208"/>
            <a:ext cx="2432304" cy="2432304"/>
          </a:xfrm>
          <a:prstGeom prst="rect">
            <a:avLst/>
          </a:prstGeom>
        </p:spPr>
      </p:pic>
      <p:sp>
        <p:nvSpPr>
          <p:cNvPr id="49" name="TextBox 48"/>
          <p:cNvSpPr txBox="1"/>
          <p:nvPr/>
        </p:nvSpPr>
        <p:spPr>
          <a:xfrm>
            <a:off x="826048" y="3404731"/>
            <a:ext cx="2092411" cy="954107"/>
          </a:xfrm>
          <a:prstGeom prst="rect">
            <a:avLst/>
          </a:prstGeom>
          <a:noFill/>
        </p:spPr>
        <p:txBody>
          <a:bodyPr wrap="square" rtlCol="0">
            <a:spAutoFit/>
          </a:bodyPr>
          <a:lstStyle/>
          <a:p>
            <a:r>
              <a:rPr lang="en-US" sz="2800" b="1" dirty="0"/>
              <a:t>Don’t </a:t>
            </a:r>
          </a:p>
          <a:p>
            <a:r>
              <a:rPr lang="en-US" sz="2800" b="1" dirty="0"/>
              <a:t>Know</a:t>
            </a:r>
          </a:p>
        </p:txBody>
      </p:sp>
      <p:grpSp>
        <p:nvGrpSpPr>
          <p:cNvPr id="50" name="Group 49"/>
          <p:cNvGrpSpPr>
            <a:grpSpLocks noChangeAspect="1"/>
          </p:cNvGrpSpPr>
          <p:nvPr/>
        </p:nvGrpSpPr>
        <p:grpSpPr>
          <a:xfrm>
            <a:off x="5029200" y="2178802"/>
            <a:ext cx="1901952" cy="690285"/>
            <a:chOff x="375248" y="1141656"/>
            <a:chExt cx="2519459" cy="914400"/>
          </a:xfrm>
        </p:grpSpPr>
        <p:sp>
          <p:nvSpPr>
            <p:cNvPr id="51" name="Rounded Rectangle 50"/>
            <p:cNvSpPr/>
            <p:nvPr/>
          </p:nvSpPr>
          <p:spPr>
            <a:xfrm>
              <a:off x="832448" y="13522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TextBox 51"/>
            <p:cNvSpPr txBox="1"/>
            <p:nvPr/>
          </p:nvSpPr>
          <p:spPr>
            <a:xfrm>
              <a:off x="1193393" y="1352209"/>
              <a:ext cx="1511592" cy="493294"/>
            </a:xfrm>
            <a:prstGeom prst="rect">
              <a:avLst/>
            </a:prstGeom>
            <a:noFill/>
          </p:spPr>
          <p:txBody>
            <a:bodyPr wrap="square" rtlCol="0" anchor="ctr">
              <a:noAutofit/>
            </a:bodyPr>
            <a:lstStyle/>
            <a:p>
              <a:r>
                <a:rPr lang="en-US" sz="1100" b="1" dirty="0">
                  <a:solidFill>
                    <a:schemeClr val="bg1"/>
                  </a:solidFill>
                </a:rPr>
                <a:t>MODERATE REPUBLICANS</a:t>
              </a:r>
            </a:p>
          </p:txBody>
        </p:sp>
        <p:pic>
          <p:nvPicPr>
            <p:cNvPr id="53" name="Picture 5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8" y="1141656"/>
              <a:ext cx="914400" cy="914400"/>
            </a:xfrm>
            <a:prstGeom prst="rect">
              <a:avLst/>
            </a:prstGeom>
          </p:spPr>
        </p:pic>
      </p:grpSp>
      <p:sp>
        <p:nvSpPr>
          <p:cNvPr id="56" name="TextBox 55"/>
          <p:cNvSpPr txBox="1"/>
          <p:nvPr/>
        </p:nvSpPr>
        <p:spPr>
          <a:xfrm>
            <a:off x="6986658" y="2326579"/>
            <a:ext cx="2013459" cy="369332"/>
          </a:xfrm>
          <a:prstGeom prst="rect">
            <a:avLst/>
          </a:prstGeom>
          <a:noFill/>
        </p:spPr>
        <p:txBody>
          <a:bodyPr wrap="square" rtlCol="0">
            <a:spAutoFit/>
          </a:bodyPr>
          <a:lstStyle/>
          <a:p>
            <a:r>
              <a:rPr lang="en-US" b="1" dirty="0"/>
              <a:t>37%</a:t>
            </a:r>
            <a:endParaRPr lang="en-US" sz="1200" dirty="0"/>
          </a:p>
        </p:txBody>
      </p:sp>
      <p:grpSp>
        <p:nvGrpSpPr>
          <p:cNvPr id="57" name="Group 56"/>
          <p:cNvGrpSpPr>
            <a:grpSpLocks noChangeAspect="1"/>
          </p:cNvGrpSpPr>
          <p:nvPr/>
        </p:nvGrpSpPr>
        <p:grpSpPr>
          <a:xfrm>
            <a:off x="5029200" y="2748267"/>
            <a:ext cx="1901952" cy="694958"/>
            <a:chOff x="4111972" y="2064603"/>
            <a:chExt cx="2502518" cy="914400"/>
          </a:xfrm>
        </p:grpSpPr>
        <p:grpSp>
          <p:nvGrpSpPr>
            <p:cNvPr id="58" name="Group 57"/>
            <p:cNvGrpSpPr/>
            <p:nvPr/>
          </p:nvGrpSpPr>
          <p:grpSpPr>
            <a:xfrm>
              <a:off x="4552231" y="2290260"/>
              <a:ext cx="2062259" cy="493295"/>
              <a:chOff x="8288195" y="5021333"/>
              <a:chExt cx="2062259" cy="493295"/>
            </a:xfrm>
          </p:grpSpPr>
          <p:sp>
            <p:nvSpPr>
              <p:cNvPr id="60" name="Rounded Rectangle 59"/>
              <p:cNvSpPr/>
              <p:nvPr/>
            </p:nvSpPr>
            <p:spPr>
              <a:xfrm>
                <a:off x="8288195" y="5021333"/>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8649141" y="5021334"/>
                <a:ext cx="1509550" cy="493294"/>
              </a:xfrm>
              <a:prstGeom prst="rect">
                <a:avLst/>
              </a:prstGeom>
              <a:noFill/>
            </p:spPr>
            <p:txBody>
              <a:bodyPr wrap="square" rtlCol="0" anchor="ctr">
                <a:noAutofit/>
              </a:bodyPr>
              <a:lstStyle/>
              <a:p>
                <a:r>
                  <a:rPr lang="en-US" sz="1100" b="1" dirty="0">
                    <a:solidFill>
                      <a:schemeClr val="bg1"/>
                    </a:solidFill>
                  </a:rPr>
                  <a:t>UNDECIDED 2018 SENATE</a:t>
                </a:r>
              </a:p>
            </p:txBody>
          </p:sp>
        </p:grpSp>
        <p:pic>
          <p:nvPicPr>
            <p:cNvPr id="59" name="Picture 5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11972" y="2064603"/>
              <a:ext cx="914400" cy="914400"/>
            </a:xfrm>
            <a:prstGeom prst="rect">
              <a:avLst/>
            </a:prstGeom>
          </p:spPr>
        </p:pic>
      </p:grpSp>
      <p:grpSp>
        <p:nvGrpSpPr>
          <p:cNvPr id="62" name="Group 61"/>
          <p:cNvGrpSpPr>
            <a:grpSpLocks noChangeAspect="1"/>
          </p:cNvGrpSpPr>
          <p:nvPr/>
        </p:nvGrpSpPr>
        <p:grpSpPr>
          <a:xfrm>
            <a:off x="5029200" y="3355017"/>
            <a:ext cx="1901952" cy="690285"/>
            <a:chOff x="375248" y="2056056"/>
            <a:chExt cx="2519459" cy="914400"/>
          </a:xfrm>
        </p:grpSpPr>
        <p:sp>
          <p:nvSpPr>
            <p:cNvPr id="63" name="Rounded Rectangle 62"/>
            <p:cNvSpPr/>
            <p:nvPr/>
          </p:nvSpPr>
          <p:spPr>
            <a:xfrm>
              <a:off x="832448" y="2260555"/>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p:cNvSpPr txBox="1"/>
            <p:nvPr/>
          </p:nvSpPr>
          <p:spPr>
            <a:xfrm>
              <a:off x="1193393" y="2260556"/>
              <a:ext cx="1511592" cy="493294"/>
            </a:xfrm>
            <a:prstGeom prst="rect">
              <a:avLst/>
            </a:prstGeom>
            <a:noFill/>
          </p:spPr>
          <p:txBody>
            <a:bodyPr wrap="square" rtlCol="0" anchor="ctr">
              <a:noAutofit/>
            </a:bodyPr>
            <a:lstStyle/>
            <a:p>
              <a:r>
                <a:rPr lang="en-US" sz="1100" b="1" dirty="0">
                  <a:solidFill>
                    <a:schemeClr val="bg1"/>
                  </a:solidFill>
                </a:rPr>
                <a:t>CONSERVATIVE INDEPENDENTS</a:t>
              </a:r>
            </a:p>
          </p:txBody>
        </p:sp>
        <p:pic>
          <p:nvPicPr>
            <p:cNvPr id="65" name="Picture 6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75248" y="2056056"/>
              <a:ext cx="914400" cy="914400"/>
            </a:xfrm>
            <a:prstGeom prst="rect">
              <a:avLst/>
            </a:prstGeom>
          </p:spPr>
        </p:pic>
      </p:grpSp>
      <p:grpSp>
        <p:nvGrpSpPr>
          <p:cNvPr id="89" name="Group 88"/>
          <p:cNvGrpSpPr>
            <a:grpSpLocks noChangeAspect="1"/>
          </p:cNvGrpSpPr>
          <p:nvPr/>
        </p:nvGrpSpPr>
        <p:grpSpPr>
          <a:xfrm>
            <a:off x="5029200" y="3947783"/>
            <a:ext cx="1901952" cy="690285"/>
            <a:chOff x="375248" y="1141656"/>
            <a:chExt cx="2519459" cy="914400"/>
          </a:xfrm>
        </p:grpSpPr>
        <p:sp>
          <p:nvSpPr>
            <p:cNvPr id="90" name="Rounded Rectangle 89"/>
            <p:cNvSpPr/>
            <p:nvPr/>
          </p:nvSpPr>
          <p:spPr>
            <a:xfrm>
              <a:off x="832448" y="1352208"/>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1" name="TextBox 90"/>
            <p:cNvSpPr txBox="1"/>
            <p:nvPr/>
          </p:nvSpPr>
          <p:spPr>
            <a:xfrm>
              <a:off x="1193393" y="1352209"/>
              <a:ext cx="1511592" cy="493294"/>
            </a:xfrm>
            <a:prstGeom prst="rect">
              <a:avLst/>
            </a:prstGeom>
            <a:noFill/>
          </p:spPr>
          <p:txBody>
            <a:bodyPr wrap="square" rtlCol="0" anchor="ctr">
              <a:noAutofit/>
            </a:bodyPr>
            <a:lstStyle/>
            <a:p>
              <a:r>
                <a:rPr lang="en-US" sz="1100" b="1" dirty="0">
                  <a:solidFill>
                    <a:schemeClr val="bg1"/>
                  </a:solidFill>
                </a:rPr>
                <a:t>REPUBLICAN &lt;$75K</a:t>
              </a:r>
            </a:p>
          </p:txBody>
        </p:sp>
        <p:pic>
          <p:nvPicPr>
            <p:cNvPr id="92" name="Picture 9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5248" y="1141656"/>
              <a:ext cx="914400" cy="914400"/>
            </a:xfrm>
            <a:prstGeom prst="rect">
              <a:avLst/>
            </a:prstGeom>
          </p:spPr>
        </p:pic>
      </p:grpSp>
      <p:grpSp>
        <p:nvGrpSpPr>
          <p:cNvPr id="93" name="Group 92"/>
          <p:cNvGrpSpPr>
            <a:grpSpLocks noChangeAspect="1"/>
          </p:cNvGrpSpPr>
          <p:nvPr/>
        </p:nvGrpSpPr>
        <p:grpSpPr>
          <a:xfrm>
            <a:off x="5029200" y="4544499"/>
            <a:ext cx="1901952" cy="690505"/>
            <a:chOff x="7831798" y="2056056"/>
            <a:chExt cx="2518656" cy="914400"/>
          </a:xfrm>
        </p:grpSpPr>
        <p:sp>
          <p:nvSpPr>
            <p:cNvPr id="94" name="Rounded Rectangle 93"/>
            <p:cNvSpPr/>
            <p:nvPr/>
          </p:nvSpPr>
          <p:spPr>
            <a:xfrm>
              <a:off x="8288195" y="2260555"/>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5" name="TextBox 94"/>
            <p:cNvSpPr txBox="1"/>
            <p:nvPr/>
          </p:nvSpPr>
          <p:spPr>
            <a:xfrm>
              <a:off x="8649140" y="2260556"/>
              <a:ext cx="1511592" cy="493294"/>
            </a:xfrm>
            <a:prstGeom prst="rect">
              <a:avLst/>
            </a:prstGeom>
            <a:noFill/>
          </p:spPr>
          <p:txBody>
            <a:bodyPr wrap="square" rtlCol="0" anchor="ctr">
              <a:noAutofit/>
            </a:bodyPr>
            <a:lstStyle/>
            <a:p>
              <a:r>
                <a:rPr lang="en-US" sz="1100" b="1" dirty="0">
                  <a:solidFill>
                    <a:schemeClr val="bg1"/>
                  </a:solidFill>
                </a:rPr>
                <a:t>Income</a:t>
              </a:r>
            </a:p>
            <a:p>
              <a:r>
                <a:rPr lang="en-US" sz="1100" dirty="0">
                  <a:solidFill>
                    <a:schemeClr val="bg1"/>
                  </a:solidFill>
                </a:rPr>
                <a:t>&lt;$30K</a:t>
              </a:r>
            </a:p>
          </p:txBody>
        </p:sp>
        <p:pic>
          <p:nvPicPr>
            <p:cNvPr id="96" name="Picture 9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831798" y="2056056"/>
              <a:ext cx="914400" cy="914400"/>
            </a:xfrm>
            <a:prstGeom prst="rect">
              <a:avLst/>
            </a:prstGeom>
          </p:spPr>
        </p:pic>
      </p:grpSp>
      <p:grpSp>
        <p:nvGrpSpPr>
          <p:cNvPr id="106" name="Group 105"/>
          <p:cNvGrpSpPr>
            <a:grpSpLocks noChangeAspect="1"/>
          </p:cNvGrpSpPr>
          <p:nvPr/>
        </p:nvGrpSpPr>
        <p:grpSpPr>
          <a:xfrm>
            <a:off x="5029200" y="5132461"/>
            <a:ext cx="1901952" cy="689948"/>
            <a:chOff x="374017" y="2064518"/>
            <a:chExt cx="2520690" cy="914400"/>
          </a:xfrm>
        </p:grpSpPr>
        <p:sp>
          <p:nvSpPr>
            <p:cNvPr id="107" name="Rounded Rectangle 106"/>
            <p:cNvSpPr/>
            <p:nvPr/>
          </p:nvSpPr>
          <p:spPr>
            <a:xfrm>
              <a:off x="832448" y="2260555"/>
              <a:ext cx="2062259" cy="493295"/>
            </a:xfrm>
            <a:prstGeom prst="roundRect">
              <a:avLst>
                <a:gd name="adj" fmla="val 50000"/>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TextBox 107"/>
            <p:cNvSpPr txBox="1"/>
            <p:nvPr/>
          </p:nvSpPr>
          <p:spPr>
            <a:xfrm>
              <a:off x="1193393" y="2260556"/>
              <a:ext cx="1501012" cy="493294"/>
            </a:xfrm>
            <a:prstGeom prst="rect">
              <a:avLst/>
            </a:prstGeom>
            <a:noFill/>
          </p:spPr>
          <p:txBody>
            <a:bodyPr wrap="square" rtlCol="0" anchor="ctr">
              <a:noAutofit/>
            </a:bodyPr>
            <a:lstStyle/>
            <a:p>
              <a:r>
                <a:rPr lang="en-US" sz="1100" b="1" dirty="0">
                  <a:solidFill>
                    <a:schemeClr val="bg1"/>
                  </a:solidFill>
                </a:rPr>
                <a:t>HIGH SCHOOL OR LESS</a:t>
              </a:r>
              <a:endParaRPr lang="en-US" sz="1100" dirty="0">
                <a:solidFill>
                  <a:schemeClr val="bg1"/>
                </a:solidFill>
              </a:endParaRPr>
            </a:p>
          </p:txBody>
        </p:sp>
        <p:pic>
          <p:nvPicPr>
            <p:cNvPr id="109" name="Picture 10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74017" y="2064518"/>
              <a:ext cx="914400" cy="914400"/>
            </a:xfrm>
            <a:prstGeom prst="rect">
              <a:avLst/>
            </a:prstGeom>
          </p:spPr>
        </p:pic>
      </p:grpSp>
      <p:sp>
        <p:nvSpPr>
          <p:cNvPr id="114" name="TextBox 113"/>
          <p:cNvSpPr txBox="1"/>
          <p:nvPr/>
        </p:nvSpPr>
        <p:spPr>
          <a:xfrm>
            <a:off x="6985233" y="2906272"/>
            <a:ext cx="2013459" cy="369332"/>
          </a:xfrm>
          <a:prstGeom prst="rect">
            <a:avLst/>
          </a:prstGeom>
          <a:noFill/>
        </p:spPr>
        <p:txBody>
          <a:bodyPr wrap="square" rtlCol="0">
            <a:spAutoFit/>
          </a:bodyPr>
          <a:lstStyle/>
          <a:p>
            <a:r>
              <a:rPr lang="en-US" b="1" dirty="0"/>
              <a:t>29%</a:t>
            </a:r>
            <a:endParaRPr lang="en-US" sz="1200" dirty="0"/>
          </a:p>
        </p:txBody>
      </p:sp>
    </p:spTree>
    <p:extLst>
      <p:ext uri="{BB962C8B-B14F-4D97-AF65-F5344CB8AC3E}">
        <p14:creationId xmlns:p14="http://schemas.microsoft.com/office/powerpoint/2010/main" val="6747246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3" name="Chart 12"/>
          <p:cNvGraphicFramePr/>
          <p:nvPr>
            <p:extLst>
              <p:ext uri="{D42A27DB-BD31-4B8C-83A1-F6EECF244321}">
                <p14:modId xmlns:p14="http://schemas.microsoft.com/office/powerpoint/2010/main" val="2650265439"/>
              </p:ext>
            </p:extLst>
          </p:nvPr>
        </p:nvGraphicFramePr>
        <p:xfrm>
          <a:off x="4419600" y="2300974"/>
          <a:ext cx="4622800" cy="4064000"/>
        </p:xfrm>
        <a:graphic>
          <a:graphicData uri="http://schemas.openxmlformats.org/drawingml/2006/chart">
            <c:chart xmlns:c="http://schemas.openxmlformats.org/drawingml/2006/chart" xmlns:r="http://schemas.openxmlformats.org/officeDocument/2006/relationships" r:id="rId2"/>
          </a:graphicData>
        </a:graphic>
      </p:graphicFrame>
      <p:sp>
        <p:nvSpPr>
          <p:cNvPr id="2" name="Title 1"/>
          <p:cNvSpPr>
            <a:spLocks noGrp="1"/>
          </p:cNvSpPr>
          <p:nvPr>
            <p:ph type="title"/>
          </p:nvPr>
        </p:nvSpPr>
        <p:spPr/>
        <p:txBody>
          <a:bodyPr>
            <a:normAutofit/>
          </a:bodyPr>
          <a:lstStyle/>
          <a:p>
            <a:r>
              <a:rPr lang="en-US" dirty="0"/>
              <a:t>Information Flow</a:t>
            </a:r>
          </a:p>
        </p:txBody>
      </p:sp>
      <p:sp>
        <p:nvSpPr>
          <p:cNvPr id="4" name="Slide Number Placeholder 3"/>
          <p:cNvSpPr>
            <a:spLocks noGrp="1"/>
          </p:cNvSpPr>
          <p:nvPr>
            <p:ph type="sldNum" sz="quarter" idx="12"/>
          </p:nvPr>
        </p:nvSpPr>
        <p:spPr/>
        <p:txBody>
          <a:bodyPr/>
          <a:lstStyle/>
          <a:p>
            <a:fld id="{6113E31D-E2AB-40D1-8B51-AFA5AFEF393A}" type="slidenum">
              <a:rPr lang="en-US" smtClean="0"/>
              <a:t>17</a:t>
            </a:fld>
            <a:endParaRPr lang="en-US" dirty="0"/>
          </a:p>
        </p:txBody>
      </p:sp>
      <p:graphicFrame>
        <p:nvGraphicFramePr>
          <p:cNvPr id="8" name="Chart 7"/>
          <p:cNvGraphicFramePr/>
          <p:nvPr>
            <p:extLst>
              <p:ext uri="{D42A27DB-BD31-4B8C-83A1-F6EECF244321}">
                <p14:modId xmlns:p14="http://schemas.microsoft.com/office/powerpoint/2010/main" val="3061158737"/>
              </p:ext>
            </p:extLst>
          </p:nvPr>
        </p:nvGraphicFramePr>
        <p:xfrm>
          <a:off x="-1" y="2538739"/>
          <a:ext cx="5431809" cy="3732874"/>
        </p:xfrm>
        <a:graphic>
          <a:graphicData uri="http://schemas.openxmlformats.org/drawingml/2006/chart">
            <c:chart xmlns:c="http://schemas.openxmlformats.org/drawingml/2006/chart" xmlns:r="http://schemas.openxmlformats.org/officeDocument/2006/relationships" r:id="rId3"/>
          </a:graphicData>
        </a:graphic>
      </p:graphicFrame>
      <p:sp>
        <p:nvSpPr>
          <p:cNvPr id="12" name="TextBox 11"/>
          <p:cNvSpPr txBox="1"/>
          <p:nvPr/>
        </p:nvSpPr>
        <p:spPr>
          <a:xfrm>
            <a:off x="812801" y="1767758"/>
            <a:ext cx="7597422" cy="830997"/>
          </a:xfrm>
          <a:prstGeom prst="rect">
            <a:avLst/>
          </a:prstGeom>
          <a:noFill/>
        </p:spPr>
        <p:txBody>
          <a:bodyPr wrap="square" rtlCol="0">
            <a:spAutoFit/>
          </a:bodyPr>
          <a:lstStyle/>
          <a:p>
            <a:r>
              <a:rPr lang="en-US" sz="1600" dirty="0">
                <a:solidFill>
                  <a:schemeClr val="bg1">
                    <a:lumMod val="50000"/>
                  </a:schemeClr>
                </a:solidFill>
              </a:rPr>
              <a:t>Has what you have seen, read, or heard recently about the new healthcare law passed by the House made you more favorable to the law, more opposed to the law, or has it not changed your opinion?</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763131" y="5180806"/>
            <a:ext cx="561828" cy="561828"/>
          </a:xfrm>
          <a:prstGeom prst="rect">
            <a:avLst/>
          </a:prstGeom>
        </p:spPr>
      </p:pic>
      <p:pic>
        <p:nvPicPr>
          <p:cNvPr id="9"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63131" y="2997199"/>
            <a:ext cx="559907" cy="559907"/>
          </a:xfrm>
          <a:prstGeom prst="rect">
            <a:avLst/>
          </a:prstGeom>
        </p:spPr>
      </p:pic>
      <p:pic>
        <p:nvPicPr>
          <p:cNvPr id="15" name="Pictur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717230" y="4090322"/>
            <a:ext cx="605808" cy="605808"/>
          </a:xfrm>
          <a:prstGeom prst="rect">
            <a:avLst/>
          </a:prstGeom>
        </p:spPr>
      </p:pic>
    </p:spTree>
    <p:extLst>
      <p:ext uri="{BB962C8B-B14F-4D97-AF65-F5344CB8AC3E}">
        <p14:creationId xmlns:p14="http://schemas.microsoft.com/office/powerpoint/2010/main" val="1367691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Impact of Bill on Personal Situation</a:t>
            </a:r>
          </a:p>
        </p:txBody>
      </p:sp>
      <p:sp>
        <p:nvSpPr>
          <p:cNvPr id="4" name="Slide Number Placeholder 3"/>
          <p:cNvSpPr>
            <a:spLocks noGrp="1"/>
          </p:cNvSpPr>
          <p:nvPr>
            <p:ph type="sldNum" sz="quarter" idx="12"/>
          </p:nvPr>
        </p:nvSpPr>
        <p:spPr/>
        <p:txBody>
          <a:bodyPr/>
          <a:lstStyle/>
          <a:p>
            <a:fld id="{6113E31D-E2AB-40D1-8B51-AFA5AFEF393A}" type="slidenum">
              <a:rPr lang="en-US" smtClean="0"/>
              <a:t>18</a:t>
            </a:fld>
            <a:endParaRPr lang="en-US" dirty="0"/>
          </a:p>
        </p:txBody>
      </p:sp>
      <p:sp>
        <p:nvSpPr>
          <p:cNvPr id="12" name="TextBox 11"/>
          <p:cNvSpPr txBox="1"/>
          <p:nvPr/>
        </p:nvSpPr>
        <p:spPr>
          <a:xfrm>
            <a:off x="812801" y="1767758"/>
            <a:ext cx="7597422" cy="830997"/>
          </a:xfrm>
          <a:prstGeom prst="rect">
            <a:avLst/>
          </a:prstGeom>
          <a:noFill/>
        </p:spPr>
        <p:txBody>
          <a:bodyPr wrap="square" rtlCol="0">
            <a:spAutoFit/>
          </a:bodyPr>
          <a:lstStyle/>
          <a:p>
            <a:r>
              <a:rPr lang="en-US" sz="1600" dirty="0">
                <a:solidFill>
                  <a:schemeClr val="bg1">
                    <a:lumMod val="50000"/>
                  </a:schemeClr>
                </a:solidFill>
              </a:rPr>
              <a:t>If the new healthcare bill that passed the US House of Representatives becomes law, do you think you personally will be better off under that new health care law, worse off, or will your situation not change much?</a:t>
            </a:r>
          </a:p>
        </p:txBody>
      </p:sp>
      <p:graphicFrame>
        <p:nvGraphicFramePr>
          <p:cNvPr id="10" name="Chart 9"/>
          <p:cNvGraphicFramePr/>
          <p:nvPr>
            <p:extLst/>
          </p:nvPr>
        </p:nvGraphicFramePr>
        <p:xfrm>
          <a:off x="-1" y="2601157"/>
          <a:ext cx="4944863" cy="359669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Diagram 14"/>
          <p:cNvGraphicFramePr/>
          <p:nvPr>
            <p:extLst/>
          </p:nvPr>
        </p:nvGraphicFramePr>
        <p:xfrm>
          <a:off x="4983891" y="2397211"/>
          <a:ext cx="3382869" cy="341477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1111456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22960" y="286604"/>
            <a:ext cx="7543800" cy="1450757"/>
          </a:xfrm>
        </p:spPr>
        <p:txBody>
          <a:bodyPr/>
          <a:lstStyle/>
          <a:p>
            <a:r>
              <a:rPr lang="en-US" dirty="0"/>
              <a:t>Senate Action on AHCA</a:t>
            </a:r>
          </a:p>
        </p:txBody>
      </p:sp>
      <p:sp>
        <p:nvSpPr>
          <p:cNvPr id="4" name="Slide Number Placeholder 3"/>
          <p:cNvSpPr>
            <a:spLocks noGrp="1"/>
          </p:cNvSpPr>
          <p:nvPr>
            <p:ph type="sldNum" sz="quarter" idx="12"/>
          </p:nvPr>
        </p:nvSpPr>
        <p:spPr/>
        <p:txBody>
          <a:bodyPr/>
          <a:lstStyle/>
          <a:p>
            <a:fld id="{6113E31D-E2AB-40D1-8B51-AFA5AFEF393A}" type="slidenum">
              <a:rPr lang="en-US" smtClean="0"/>
              <a:t>19</a:t>
            </a:fld>
            <a:endParaRPr lang="en-US" dirty="0"/>
          </a:p>
        </p:txBody>
      </p:sp>
      <p:sp>
        <p:nvSpPr>
          <p:cNvPr id="9" name="TextBox 8"/>
          <p:cNvSpPr txBox="1"/>
          <p:nvPr/>
        </p:nvSpPr>
        <p:spPr>
          <a:xfrm>
            <a:off x="887103" y="1767758"/>
            <a:ext cx="7479657" cy="584775"/>
          </a:xfrm>
          <a:prstGeom prst="rect">
            <a:avLst/>
          </a:prstGeom>
          <a:noFill/>
        </p:spPr>
        <p:txBody>
          <a:bodyPr wrap="square" rtlCol="0">
            <a:spAutoFit/>
          </a:bodyPr>
          <a:lstStyle/>
          <a:p>
            <a:r>
              <a:rPr lang="en-US" sz="1600" dirty="0">
                <a:solidFill>
                  <a:schemeClr val="bg1">
                    <a:lumMod val="50000"/>
                  </a:schemeClr>
                </a:solidFill>
              </a:rPr>
              <a:t>Now that the bill has passed the US House of Representatives, it heads to the US Senate.  Do you believe the Senate should…</a:t>
            </a:r>
          </a:p>
        </p:txBody>
      </p:sp>
      <p:graphicFrame>
        <p:nvGraphicFramePr>
          <p:cNvPr id="7" name="Chart 6"/>
          <p:cNvGraphicFramePr/>
          <p:nvPr>
            <p:extLst>
              <p:ext uri="{D42A27DB-BD31-4B8C-83A1-F6EECF244321}">
                <p14:modId xmlns:p14="http://schemas.microsoft.com/office/powerpoint/2010/main" val="1756667142"/>
              </p:ext>
            </p:extLst>
          </p:nvPr>
        </p:nvGraphicFramePr>
        <p:xfrm>
          <a:off x="534325" y="2352533"/>
          <a:ext cx="8185211" cy="3813420"/>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30532455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Methodology</a:t>
            </a:r>
          </a:p>
        </p:txBody>
      </p:sp>
      <p:sp>
        <p:nvSpPr>
          <p:cNvPr id="6" name="Slide Number Placeholder 5"/>
          <p:cNvSpPr>
            <a:spLocks noGrp="1"/>
          </p:cNvSpPr>
          <p:nvPr>
            <p:ph type="sldNum" sz="quarter" idx="12"/>
          </p:nvPr>
        </p:nvSpPr>
        <p:spPr/>
        <p:txBody>
          <a:bodyPr/>
          <a:lstStyle/>
          <a:p>
            <a:fld id="{6113E31D-E2AB-40D1-8B51-AFA5AFEF393A}" type="slidenum">
              <a:rPr lang="en-US" smtClean="0"/>
              <a:t>2</a:t>
            </a:fld>
            <a:endParaRPr lang="en-US" dirty="0"/>
          </a:p>
        </p:txBody>
      </p:sp>
      <p:graphicFrame>
        <p:nvGraphicFramePr>
          <p:cNvPr id="8" name="Diagram 7"/>
          <p:cNvGraphicFramePr/>
          <p:nvPr>
            <p:extLst>
              <p:ext uri="{D42A27DB-BD31-4B8C-83A1-F6EECF244321}">
                <p14:modId xmlns:p14="http://schemas.microsoft.com/office/powerpoint/2010/main" val="2215313322"/>
              </p:ext>
            </p:extLst>
          </p:nvPr>
        </p:nvGraphicFramePr>
        <p:xfrm>
          <a:off x="4171950" y="1891145"/>
          <a:ext cx="4640354" cy="431427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3" name="Picture 2"/>
          <p:cNvPicPr>
            <a:picLocks noChangeAspect="1"/>
          </p:cNvPicPr>
          <p:nvPr/>
        </p:nvPicPr>
        <p:blipFill>
          <a:blip r:embed="rId8"/>
          <a:stretch>
            <a:fillRect/>
          </a:stretch>
        </p:blipFill>
        <p:spPr>
          <a:xfrm>
            <a:off x="198783" y="2733260"/>
            <a:ext cx="3794622" cy="2336524"/>
          </a:xfrm>
          <a:prstGeom prst="rect">
            <a:avLst/>
          </a:prstGeom>
        </p:spPr>
      </p:pic>
    </p:spTree>
    <p:extLst>
      <p:ext uri="{BB962C8B-B14F-4D97-AF65-F5344CB8AC3E}">
        <p14:creationId xmlns:p14="http://schemas.microsoft.com/office/powerpoint/2010/main" val="41881865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 Priority of Healthcare Reform</a:t>
            </a:r>
          </a:p>
        </p:txBody>
      </p:sp>
      <p:sp>
        <p:nvSpPr>
          <p:cNvPr id="4" name="Slide Number Placeholder 3"/>
          <p:cNvSpPr>
            <a:spLocks noGrp="1"/>
          </p:cNvSpPr>
          <p:nvPr>
            <p:ph type="sldNum" sz="quarter" idx="12"/>
          </p:nvPr>
        </p:nvSpPr>
        <p:spPr/>
        <p:txBody>
          <a:bodyPr/>
          <a:lstStyle/>
          <a:p>
            <a:fld id="{6113E31D-E2AB-40D1-8B51-AFA5AFEF393A}" type="slidenum">
              <a:rPr lang="en-US" smtClean="0"/>
              <a:t>20</a:t>
            </a:fld>
            <a:endParaRPr lang="en-US" dirty="0"/>
          </a:p>
        </p:txBody>
      </p:sp>
      <p:sp>
        <p:nvSpPr>
          <p:cNvPr id="11" name="TextBox 10"/>
          <p:cNvSpPr txBox="1"/>
          <p:nvPr/>
        </p:nvSpPr>
        <p:spPr>
          <a:xfrm>
            <a:off x="812801" y="1767758"/>
            <a:ext cx="7597422" cy="338554"/>
          </a:xfrm>
          <a:prstGeom prst="rect">
            <a:avLst/>
          </a:prstGeom>
          <a:noFill/>
        </p:spPr>
        <p:txBody>
          <a:bodyPr wrap="square" rtlCol="0">
            <a:spAutoFit/>
          </a:bodyPr>
          <a:lstStyle/>
          <a:p>
            <a:r>
              <a:rPr lang="en-US" sz="1600" dirty="0">
                <a:solidFill>
                  <a:schemeClr val="bg1">
                    <a:lumMod val="50000"/>
                  </a:schemeClr>
                </a:solidFill>
              </a:rPr>
              <a:t>In your opinion, what should be the top priority of healthcare reform? </a:t>
            </a:r>
          </a:p>
        </p:txBody>
      </p:sp>
      <p:graphicFrame>
        <p:nvGraphicFramePr>
          <p:cNvPr id="10" name="Chart 9"/>
          <p:cNvGraphicFramePr/>
          <p:nvPr>
            <p:extLst/>
          </p:nvPr>
        </p:nvGraphicFramePr>
        <p:xfrm>
          <a:off x="729465" y="1981200"/>
          <a:ext cx="7839182" cy="4327133"/>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47245838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Rectangle 50"/>
          <p:cNvSpPr/>
          <p:nvPr/>
        </p:nvSpPr>
        <p:spPr>
          <a:xfrm>
            <a:off x="2886" y="4857751"/>
            <a:ext cx="9144000" cy="903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2" name="Rectangle 41"/>
          <p:cNvSpPr/>
          <p:nvPr/>
        </p:nvSpPr>
        <p:spPr>
          <a:xfrm>
            <a:off x="0" y="2876032"/>
            <a:ext cx="9144000" cy="903015"/>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35" name="Straight Connector 34"/>
          <p:cNvCxnSpPr/>
          <p:nvPr/>
        </p:nvCxnSpPr>
        <p:spPr>
          <a:xfrm>
            <a:off x="-12354" y="3788294"/>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40" name="Straight Connector 39"/>
          <p:cNvCxnSpPr/>
          <p:nvPr/>
        </p:nvCxnSpPr>
        <p:spPr>
          <a:xfrm>
            <a:off x="4116" y="2875254"/>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a:off x="-5" y="4853803"/>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a:normAutofit/>
          </a:bodyPr>
          <a:lstStyle/>
          <a:p>
            <a:r>
              <a:rPr lang="en-US" dirty="0"/>
              <a:t>Effective Messages</a:t>
            </a:r>
          </a:p>
        </p:txBody>
      </p:sp>
      <p:sp>
        <p:nvSpPr>
          <p:cNvPr id="4" name="Slide Number Placeholder 3"/>
          <p:cNvSpPr>
            <a:spLocks noGrp="1"/>
          </p:cNvSpPr>
          <p:nvPr>
            <p:ph type="sldNum" sz="quarter" idx="12"/>
          </p:nvPr>
        </p:nvSpPr>
        <p:spPr/>
        <p:txBody>
          <a:bodyPr/>
          <a:lstStyle/>
          <a:p>
            <a:fld id="{6113E31D-E2AB-40D1-8B51-AFA5AFEF393A}" type="slidenum">
              <a:rPr lang="en-US" smtClean="0"/>
              <a:t>21</a:t>
            </a:fld>
            <a:endParaRPr lang="en-US" dirty="0"/>
          </a:p>
        </p:txBody>
      </p:sp>
      <p:graphicFrame>
        <p:nvGraphicFramePr>
          <p:cNvPr id="10" name="Chart 9"/>
          <p:cNvGraphicFramePr/>
          <p:nvPr>
            <p:extLst/>
          </p:nvPr>
        </p:nvGraphicFramePr>
        <p:xfrm>
          <a:off x="5090984" y="1634287"/>
          <a:ext cx="4053014" cy="434706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1" name="Chart 40"/>
          <p:cNvGraphicFramePr/>
          <p:nvPr>
            <p:extLst/>
          </p:nvPr>
        </p:nvGraphicFramePr>
        <p:xfrm>
          <a:off x="0" y="5796794"/>
          <a:ext cx="9144000" cy="494949"/>
        </p:xfrm>
        <a:graphic>
          <a:graphicData uri="http://schemas.openxmlformats.org/drawingml/2006/chart">
            <c:chart xmlns:c="http://schemas.openxmlformats.org/drawingml/2006/chart" xmlns:r="http://schemas.openxmlformats.org/officeDocument/2006/relationships" r:id="rId4"/>
          </a:graphicData>
        </a:graphic>
      </p:graphicFrame>
      <p:sp>
        <p:nvSpPr>
          <p:cNvPr id="23" name="TextBox 22"/>
          <p:cNvSpPr txBox="1"/>
          <p:nvPr/>
        </p:nvSpPr>
        <p:spPr>
          <a:xfrm>
            <a:off x="552179" y="1943248"/>
            <a:ext cx="4393768" cy="830997"/>
          </a:xfrm>
          <a:prstGeom prst="rect">
            <a:avLst/>
          </a:prstGeom>
          <a:noFill/>
        </p:spPr>
        <p:txBody>
          <a:bodyPr wrap="square" rtlCol="0">
            <a:spAutoFit/>
          </a:bodyPr>
          <a:lstStyle/>
          <a:p>
            <a:r>
              <a:rPr lang="en-US" sz="1200" b="1" dirty="0"/>
              <a:t>Obamacare has been a costly failure—leading to lost coverage and higher health care costs. It’s time for a system where families and doctors are in charge of healthcare decisions, not Washington politicians.</a:t>
            </a:r>
          </a:p>
        </p:txBody>
      </p:sp>
      <p:sp>
        <p:nvSpPr>
          <p:cNvPr id="3" name="TextBox 2"/>
          <p:cNvSpPr txBox="1"/>
          <p:nvPr/>
        </p:nvSpPr>
        <p:spPr>
          <a:xfrm>
            <a:off x="8069708" y="2116226"/>
            <a:ext cx="535460" cy="307777"/>
          </a:xfrm>
          <a:prstGeom prst="rect">
            <a:avLst/>
          </a:prstGeom>
          <a:noFill/>
        </p:spPr>
        <p:txBody>
          <a:bodyPr wrap="square" rtlCol="0">
            <a:spAutoFit/>
          </a:bodyPr>
          <a:lstStyle/>
          <a:p>
            <a:pPr algn="ctr"/>
            <a:r>
              <a:rPr lang="en-US" sz="1400" b="1" dirty="0">
                <a:solidFill>
                  <a:schemeClr val="accent3"/>
                </a:solidFill>
              </a:rPr>
              <a:t>58%</a:t>
            </a:r>
          </a:p>
        </p:txBody>
      </p:sp>
      <p:sp>
        <p:nvSpPr>
          <p:cNvPr id="30" name="TextBox 29"/>
          <p:cNvSpPr txBox="1"/>
          <p:nvPr/>
        </p:nvSpPr>
        <p:spPr>
          <a:xfrm>
            <a:off x="5400236" y="2121174"/>
            <a:ext cx="535460" cy="307777"/>
          </a:xfrm>
          <a:prstGeom prst="rect">
            <a:avLst/>
          </a:prstGeom>
          <a:noFill/>
        </p:spPr>
        <p:txBody>
          <a:bodyPr wrap="square" rtlCol="0">
            <a:spAutoFit/>
          </a:bodyPr>
          <a:lstStyle/>
          <a:p>
            <a:pPr algn="ctr"/>
            <a:r>
              <a:rPr lang="en-US" sz="1400" b="1" dirty="0">
                <a:solidFill>
                  <a:srgbClr val="C00000"/>
                </a:solidFill>
              </a:rPr>
              <a:t>14%</a:t>
            </a:r>
          </a:p>
        </p:txBody>
      </p:sp>
      <p:sp>
        <p:nvSpPr>
          <p:cNvPr id="36" name="TextBox 35"/>
          <p:cNvSpPr txBox="1"/>
          <p:nvPr/>
        </p:nvSpPr>
        <p:spPr>
          <a:xfrm>
            <a:off x="8069708" y="3132682"/>
            <a:ext cx="535460" cy="307777"/>
          </a:xfrm>
          <a:prstGeom prst="rect">
            <a:avLst/>
          </a:prstGeom>
          <a:noFill/>
        </p:spPr>
        <p:txBody>
          <a:bodyPr wrap="square" rtlCol="0">
            <a:spAutoFit/>
          </a:bodyPr>
          <a:lstStyle/>
          <a:p>
            <a:pPr algn="ctr"/>
            <a:r>
              <a:rPr lang="en-US" sz="1400" b="1" dirty="0">
                <a:solidFill>
                  <a:schemeClr val="accent3"/>
                </a:solidFill>
              </a:rPr>
              <a:t>58%</a:t>
            </a:r>
          </a:p>
        </p:txBody>
      </p:sp>
      <p:sp>
        <p:nvSpPr>
          <p:cNvPr id="38" name="TextBox 37"/>
          <p:cNvSpPr txBox="1"/>
          <p:nvPr/>
        </p:nvSpPr>
        <p:spPr>
          <a:xfrm>
            <a:off x="5502555" y="3151165"/>
            <a:ext cx="535460" cy="307777"/>
          </a:xfrm>
          <a:prstGeom prst="rect">
            <a:avLst/>
          </a:prstGeom>
          <a:noFill/>
        </p:spPr>
        <p:txBody>
          <a:bodyPr wrap="square" rtlCol="0">
            <a:spAutoFit/>
          </a:bodyPr>
          <a:lstStyle/>
          <a:p>
            <a:pPr algn="ctr"/>
            <a:r>
              <a:rPr lang="en-US" sz="1400" b="1" dirty="0">
                <a:solidFill>
                  <a:srgbClr val="C00000"/>
                </a:solidFill>
              </a:rPr>
              <a:t>16%</a:t>
            </a:r>
          </a:p>
        </p:txBody>
      </p:sp>
      <p:sp>
        <p:nvSpPr>
          <p:cNvPr id="47" name="TextBox 46"/>
          <p:cNvSpPr txBox="1"/>
          <p:nvPr/>
        </p:nvSpPr>
        <p:spPr>
          <a:xfrm>
            <a:off x="8141633" y="4146731"/>
            <a:ext cx="535460" cy="307777"/>
          </a:xfrm>
          <a:prstGeom prst="rect">
            <a:avLst/>
          </a:prstGeom>
          <a:noFill/>
        </p:spPr>
        <p:txBody>
          <a:bodyPr wrap="square" rtlCol="0">
            <a:spAutoFit/>
          </a:bodyPr>
          <a:lstStyle/>
          <a:p>
            <a:pPr algn="ctr"/>
            <a:r>
              <a:rPr lang="en-US" sz="1400" b="1" dirty="0">
                <a:solidFill>
                  <a:schemeClr val="accent3"/>
                </a:solidFill>
              </a:rPr>
              <a:t>62%</a:t>
            </a:r>
          </a:p>
        </p:txBody>
      </p:sp>
      <p:sp>
        <p:nvSpPr>
          <p:cNvPr id="48" name="TextBox 47"/>
          <p:cNvSpPr txBox="1"/>
          <p:nvPr/>
        </p:nvSpPr>
        <p:spPr>
          <a:xfrm>
            <a:off x="5524228" y="4171222"/>
            <a:ext cx="535460" cy="307777"/>
          </a:xfrm>
          <a:prstGeom prst="rect">
            <a:avLst/>
          </a:prstGeom>
          <a:noFill/>
        </p:spPr>
        <p:txBody>
          <a:bodyPr wrap="square" rtlCol="0">
            <a:spAutoFit/>
          </a:bodyPr>
          <a:lstStyle/>
          <a:p>
            <a:pPr algn="ctr"/>
            <a:r>
              <a:rPr lang="en-US" sz="1400" b="1" dirty="0">
                <a:solidFill>
                  <a:srgbClr val="C00000"/>
                </a:solidFill>
              </a:rPr>
              <a:t>20%</a:t>
            </a:r>
          </a:p>
        </p:txBody>
      </p:sp>
      <p:cxnSp>
        <p:nvCxnSpPr>
          <p:cNvPr id="33" name="Straight Connector 32"/>
          <p:cNvCxnSpPr/>
          <p:nvPr/>
        </p:nvCxnSpPr>
        <p:spPr>
          <a:xfrm>
            <a:off x="1393" y="5747301"/>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7" name="TextBox 36"/>
          <p:cNvSpPr txBox="1"/>
          <p:nvPr/>
        </p:nvSpPr>
        <p:spPr>
          <a:xfrm>
            <a:off x="520998" y="4918705"/>
            <a:ext cx="4910001" cy="830997"/>
          </a:xfrm>
          <a:prstGeom prst="rect">
            <a:avLst/>
          </a:prstGeom>
          <a:noFill/>
        </p:spPr>
        <p:txBody>
          <a:bodyPr wrap="square" rtlCol="0">
            <a:spAutoFit/>
          </a:bodyPr>
          <a:lstStyle/>
          <a:p>
            <a:r>
              <a:rPr lang="en-US" sz="1200" b="1" dirty="0"/>
              <a:t>The new bill is the first step toward a patient-centered healthcare system that will provide Americans access to quality, affordable healthcare coverage, and allow families to choose the coverage that best meets their needs.</a:t>
            </a:r>
          </a:p>
        </p:txBody>
      </p:sp>
      <p:sp>
        <p:nvSpPr>
          <p:cNvPr id="43" name="TextBox 42"/>
          <p:cNvSpPr txBox="1"/>
          <p:nvPr/>
        </p:nvSpPr>
        <p:spPr>
          <a:xfrm>
            <a:off x="8099030" y="5152983"/>
            <a:ext cx="535460" cy="307777"/>
          </a:xfrm>
          <a:prstGeom prst="rect">
            <a:avLst/>
          </a:prstGeom>
          <a:noFill/>
        </p:spPr>
        <p:txBody>
          <a:bodyPr wrap="square" rtlCol="0">
            <a:spAutoFit/>
          </a:bodyPr>
          <a:lstStyle/>
          <a:p>
            <a:pPr algn="ctr"/>
            <a:r>
              <a:rPr lang="en-US" sz="1400" b="1" dirty="0">
                <a:solidFill>
                  <a:schemeClr val="accent3"/>
                </a:solidFill>
              </a:rPr>
              <a:t>59%</a:t>
            </a:r>
          </a:p>
        </p:txBody>
      </p:sp>
      <p:sp>
        <p:nvSpPr>
          <p:cNvPr id="44" name="TextBox 43"/>
          <p:cNvSpPr txBox="1"/>
          <p:nvPr/>
        </p:nvSpPr>
        <p:spPr>
          <a:xfrm>
            <a:off x="5502555" y="5174864"/>
            <a:ext cx="535460" cy="307777"/>
          </a:xfrm>
          <a:prstGeom prst="rect">
            <a:avLst/>
          </a:prstGeom>
          <a:noFill/>
        </p:spPr>
        <p:txBody>
          <a:bodyPr wrap="square" rtlCol="0">
            <a:spAutoFit/>
          </a:bodyPr>
          <a:lstStyle/>
          <a:p>
            <a:pPr algn="ctr"/>
            <a:r>
              <a:rPr lang="en-US" sz="1400" b="1" dirty="0">
                <a:solidFill>
                  <a:srgbClr val="C00000"/>
                </a:solidFill>
              </a:rPr>
              <a:t>10%</a:t>
            </a:r>
          </a:p>
        </p:txBody>
      </p:sp>
      <p:sp>
        <p:nvSpPr>
          <p:cNvPr id="24" name="TextBox 23"/>
          <p:cNvSpPr txBox="1"/>
          <p:nvPr/>
        </p:nvSpPr>
        <p:spPr>
          <a:xfrm>
            <a:off x="532694" y="4015282"/>
            <a:ext cx="4393768" cy="646331"/>
          </a:xfrm>
          <a:prstGeom prst="rect">
            <a:avLst/>
          </a:prstGeom>
          <a:noFill/>
        </p:spPr>
        <p:txBody>
          <a:bodyPr wrap="square" rtlCol="0">
            <a:spAutoFit/>
          </a:bodyPr>
          <a:lstStyle/>
          <a:p>
            <a:r>
              <a:rPr lang="en-US" sz="1200" b="1" dirty="0"/>
              <a:t>The new bill gives each state the flexibility to set its own essential health benefits so that families can choose between different types of plans, according to their actual needs.</a:t>
            </a:r>
          </a:p>
        </p:txBody>
      </p:sp>
      <p:sp>
        <p:nvSpPr>
          <p:cNvPr id="25" name="TextBox 24"/>
          <p:cNvSpPr txBox="1"/>
          <p:nvPr/>
        </p:nvSpPr>
        <p:spPr>
          <a:xfrm>
            <a:off x="565272" y="2998901"/>
            <a:ext cx="4393768" cy="646331"/>
          </a:xfrm>
          <a:prstGeom prst="rect">
            <a:avLst/>
          </a:prstGeom>
          <a:noFill/>
        </p:spPr>
        <p:txBody>
          <a:bodyPr wrap="square" rtlCol="0">
            <a:spAutoFit/>
          </a:bodyPr>
          <a:lstStyle/>
          <a:p>
            <a:r>
              <a:rPr lang="en-US" sz="1200" b="1" dirty="0"/>
              <a:t>The bill offers a better way to cover individuals because it allows people to get the coverage they want, not the coverage the government forces them to buy.</a:t>
            </a:r>
          </a:p>
        </p:txBody>
      </p:sp>
    </p:spTree>
    <p:extLst>
      <p:ext uri="{BB962C8B-B14F-4D97-AF65-F5344CB8AC3E}">
        <p14:creationId xmlns:p14="http://schemas.microsoft.com/office/powerpoint/2010/main" val="390243670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ectangle 46"/>
          <p:cNvSpPr/>
          <p:nvPr/>
        </p:nvSpPr>
        <p:spPr>
          <a:xfrm>
            <a:off x="2479" y="4480506"/>
            <a:ext cx="9144000" cy="792249"/>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0" y="2869192"/>
            <a:ext cx="9144000" cy="8055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3" name="Chart 72"/>
          <p:cNvGraphicFramePr/>
          <p:nvPr>
            <p:extLst/>
          </p:nvPr>
        </p:nvGraphicFramePr>
        <p:xfrm>
          <a:off x="3967840" y="1877568"/>
          <a:ext cx="5067298" cy="43470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House Bill Key Provisions: Support or Opposition</a:t>
            </a:r>
          </a:p>
        </p:txBody>
      </p:sp>
      <p:sp>
        <p:nvSpPr>
          <p:cNvPr id="4" name="Slide Number Placeholder 3"/>
          <p:cNvSpPr>
            <a:spLocks noGrp="1"/>
          </p:cNvSpPr>
          <p:nvPr>
            <p:ph type="sldNum" sz="quarter" idx="12"/>
          </p:nvPr>
        </p:nvSpPr>
        <p:spPr/>
        <p:txBody>
          <a:bodyPr/>
          <a:lstStyle/>
          <a:p>
            <a:fld id="{6113E31D-E2AB-40D1-8B51-AFA5AFEF393A}" type="slidenum">
              <a:rPr lang="en-US" smtClean="0"/>
              <a:t>22</a:t>
            </a:fld>
            <a:endParaRPr lang="en-US" dirty="0"/>
          </a:p>
        </p:txBody>
      </p:sp>
      <p:sp>
        <p:nvSpPr>
          <p:cNvPr id="46" name="TextBox 45"/>
          <p:cNvSpPr txBox="1"/>
          <p:nvPr/>
        </p:nvSpPr>
        <p:spPr>
          <a:xfrm>
            <a:off x="822960" y="1767758"/>
            <a:ext cx="7757773" cy="584775"/>
          </a:xfrm>
          <a:prstGeom prst="rect">
            <a:avLst/>
          </a:prstGeom>
          <a:noFill/>
        </p:spPr>
        <p:txBody>
          <a:bodyPr wrap="square" rtlCol="0">
            <a:spAutoFit/>
          </a:bodyPr>
          <a:lstStyle/>
          <a:p>
            <a:r>
              <a:rPr lang="en-US" sz="1600" dirty="0">
                <a:solidFill>
                  <a:schemeClr val="bg1">
                    <a:lumMod val="50000"/>
                  </a:schemeClr>
                </a:solidFill>
              </a:rPr>
              <a:t>I’m going to read you some different components of the healthcare bill that passed the House of Representatives.  </a:t>
            </a:r>
          </a:p>
        </p:txBody>
      </p:sp>
      <p:cxnSp>
        <p:nvCxnSpPr>
          <p:cNvPr id="49" name="Straight Connector 48"/>
          <p:cNvCxnSpPr/>
          <p:nvPr/>
        </p:nvCxnSpPr>
        <p:spPr>
          <a:xfrm>
            <a:off x="-12354" y="5285276"/>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21" y="3662672"/>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16" y="2863862"/>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22</a:t>
            </a:fld>
            <a:endParaRPr lang="en-US" dirty="0"/>
          </a:p>
        </p:txBody>
      </p:sp>
      <p:graphicFrame>
        <p:nvGraphicFramePr>
          <p:cNvPr id="54" name="Chart 53"/>
          <p:cNvGraphicFramePr/>
          <p:nvPr>
            <p:extLst/>
          </p:nvPr>
        </p:nvGraphicFramePr>
        <p:xfrm>
          <a:off x="0" y="6090407"/>
          <a:ext cx="9144000" cy="220213"/>
        </p:xfrm>
        <a:graphic>
          <a:graphicData uri="http://schemas.openxmlformats.org/drawingml/2006/chart">
            <c:chart xmlns:c="http://schemas.openxmlformats.org/drawingml/2006/chart" xmlns:r="http://schemas.openxmlformats.org/officeDocument/2006/relationships" r:id="rId4"/>
          </a:graphicData>
        </a:graphic>
      </p:graphicFrame>
      <p:sp>
        <p:nvSpPr>
          <p:cNvPr id="55" name="TextBox 54"/>
          <p:cNvSpPr txBox="1"/>
          <p:nvPr/>
        </p:nvSpPr>
        <p:spPr>
          <a:xfrm>
            <a:off x="828065" y="2332577"/>
            <a:ext cx="4393768" cy="276999"/>
          </a:xfrm>
          <a:prstGeom prst="rect">
            <a:avLst/>
          </a:prstGeom>
          <a:noFill/>
        </p:spPr>
        <p:txBody>
          <a:bodyPr wrap="square" rtlCol="0">
            <a:spAutoFit/>
          </a:bodyPr>
          <a:lstStyle/>
          <a:p>
            <a:r>
              <a:rPr lang="en-US" sz="1200" b="1" dirty="0"/>
              <a:t>Repeals most of Obamacare.</a:t>
            </a:r>
          </a:p>
        </p:txBody>
      </p:sp>
      <p:sp>
        <p:nvSpPr>
          <p:cNvPr id="56" name="TextBox 55"/>
          <p:cNvSpPr txBox="1"/>
          <p:nvPr/>
        </p:nvSpPr>
        <p:spPr>
          <a:xfrm>
            <a:off x="823809" y="3919423"/>
            <a:ext cx="4701532" cy="276999"/>
          </a:xfrm>
          <a:prstGeom prst="rect">
            <a:avLst/>
          </a:prstGeom>
          <a:noFill/>
        </p:spPr>
        <p:txBody>
          <a:bodyPr wrap="square" rtlCol="0">
            <a:spAutoFit/>
          </a:bodyPr>
          <a:lstStyle/>
          <a:p>
            <a:r>
              <a:rPr lang="en-US" sz="1200" b="1" dirty="0"/>
              <a:t>Defunds Planned Parenthood for one year.</a:t>
            </a:r>
          </a:p>
        </p:txBody>
      </p:sp>
      <p:sp>
        <p:nvSpPr>
          <p:cNvPr id="57" name="TextBox 56"/>
          <p:cNvSpPr txBox="1"/>
          <p:nvPr/>
        </p:nvSpPr>
        <p:spPr>
          <a:xfrm>
            <a:off x="800097" y="3115735"/>
            <a:ext cx="4393768" cy="276999"/>
          </a:xfrm>
          <a:prstGeom prst="rect">
            <a:avLst/>
          </a:prstGeom>
          <a:noFill/>
        </p:spPr>
        <p:txBody>
          <a:bodyPr wrap="square" rtlCol="0">
            <a:spAutoFit/>
          </a:bodyPr>
          <a:lstStyle/>
          <a:p>
            <a:r>
              <a:rPr lang="en-US" sz="1200" b="1" dirty="0"/>
              <a:t>Repeals most of the new taxes created under Obamacare.</a:t>
            </a:r>
          </a:p>
        </p:txBody>
      </p:sp>
      <p:sp>
        <p:nvSpPr>
          <p:cNvPr id="58" name="TextBox 57"/>
          <p:cNvSpPr txBox="1"/>
          <p:nvPr/>
        </p:nvSpPr>
        <p:spPr>
          <a:xfrm>
            <a:off x="8730803" y="2318618"/>
            <a:ext cx="535460" cy="307777"/>
          </a:xfrm>
          <a:prstGeom prst="rect">
            <a:avLst/>
          </a:prstGeom>
          <a:noFill/>
        </p:spPr>
        <p:txBody>
          <a:bodyPr wrap="square" rtlCol="0">
            <a:spAutoFit/>
          </a:bodyPr>
          <a:lstStyle/>
          <a:p>
            <a:pPr algn="ctr"/>
            <a:r>
              <a:rPr lang="en-US" sz="1400" b="1" dirty="0">
                <a:solidFill>
                  <a:schemeClr val="accent3"/>
                </a:solidFill>
              </a:rPr>
              <a:t>48%</a:t>
            </a:r>
          </a:p>
        </p:txBody>
      </p:sp>
      <p:sp>
        <p:nvSpPr>
          <p:cNvPr id="59" name="TextBox 58"/>
          <p:cNvSpPr txBox="1"/>
          <p:nvPr/>
        </p:nvSpPr>
        <p:spPr>
          <a:xfrm>
            <a:off x="5784858" y="2320080"/>
            <a:ext cx="535460" cy="307777"/>
          </a:xfrm>
          <a:prstGeom prst="rect">
            <a:avLst/>
          </a:prstGeom>
          <a:noFill/>
        </p:spPr>
        <p:txBody>
          <a:bodyPr wrap="square" rtlCol="0">
            <a:spAutoFit/>
          </a:bodyPr>
          <a:lstStyle/>
          <a:p>
            <a:pPr algn="ctr"/>
            <a:r>
              <a:rPr lang="en-US" sz="1400" b="1" dirty="0">
                <a:solidFill>
                  <a:srgbClr val="C00000"/>
                </a:solidFill>
              </a:rPr>
              <a:t>47%</a:t>
            </a:r>
          </a:p>
        </p:txBody>
      </p:sp>
      <p:sp>
        <p:nvSpPr>
          <p:cNvPr id="60" name="TextBox 59"/>
          <p:cNvSpPr txBox="1"/>
          <p:nvPr/>
        </p:nvSpPr>
        <p:spPr>
          <a:xfrm>
            <a:off x="8729072" y="3105077"/>
            <a:ext cx="535460" cy="307777"/>
          </a:xfrm>
          <a:prstGeom prst="rect">
            <a:avLst/>
          </a:prstGeom>
          <a:noFill/>
        </p:spPr>
        <p:txBody>
          <a:bodyPr wrap="square" rtlCol="0">
            <a:spAutoFit/>
          </a:bodyPr>
          <a:lstStyle/>
          <a:p>
            <a:pPr algn="ctr"/>
            <a:r>
              <a:rPr lang="en-US" sz="1400" b="1" dirty="0">
                <a:solidFill>
                  <a:schemeClr val="accent3"/>
                </a:solidFill>
              </a:rPr>
              <a:t>47%</a:t>
            </a:r>
          </a:p>
        </p:txBody>
      </p:sp>
      <p:sp>
        <p:nvSpPr>
          <p:cNvPr id="61" name="TextBox 60"/>
          <p:cNvSpPr txBox="1"/>
          <p:nvPr/>
        </p:nvSpPr>
        <p:spPr>
          <a:xfrm>
            <a:off x="5759996" y="3114121"/>
            <a:ext cx="535460" cy="307777"/>
          </a:xfrm>
          <a:prstGeom prst="rect">
            <a:avLst/>
          </a:prstGeom>
          <a:noFill/>
        </p:spPr>
        <p:txBody>
          <a:bodyPr wrap="square" rtlCol="0">
            <a:spAutoFit/>
          </a:bodyPr>
          <a:lstStyle/>
          <a:p>
            <a:pPr algn="ctr"/>
            <a:r>
              <a:rPr lang="en-US" sz="1400" b="1" dirty="0">
                <a:solidFill>
                  <a:srgbClr val="C00000"/>
                </a:solidFill>
              </a:rPr>
              <a:t>41%</a:t>
            </a:r>
          </a:p>
        </p:txBody>
      </p:sp>
      <p:sp>
        <p:nvSpPr>
          <p:cNvPr id="63" name="TextBox 62"/>
          <p:cNvSpPr txBox="1"/>
          <p:nvPr/>
        </p:nvSpPr>
        <p:spPr>
          <a:xfrm>
            <a:off x="5617251" y="3922848"/>
            <a:ext cx="535460" cy="307777"/>
          </a:xfrm>
          <a:prstGeom prst="rect">
            <a:avLst/>
          </a:prstGeom>
          <a:noFill/>
        </p:spPr>
        <p:txBody>
          <a:bodyPr wrap="square" rtlCol="0">
            <a:spAutoFit/>
          </a:bodyPr>
          <a:lstStyle/>
          <a:p>
            <a:pPr algn="ctr"/>
            <a:r>
              <a:rPr lang="en-US" sz="1400" b="1" dirty="0">
                <a:solidFill>
                  <a:srgbClr val="C00000"/>
                </a:solidFill>
              </a:rPr>
              <a:t>55%</a:t>
            </a:r>
          </a:p>
        </p:txBody>
      </p:sp>
      <p:sp>
        <p:nvSpPr>
          <p:cNvPr id="64" name="TextBox 63"/>
          <p:cNvSpPr txBox="1"/>
          <p:nvPr/>
        </p:nvSpPr>
        <p:spPr>
          <a:xfrm>
            <a:off x="8655135" y="4720429"/>
            <a:ext cx="535460" cy="307777"/>
          </a:xfrm>
          <a:prstGeom prst="rect">
            <a:avLst/>
          </a:prstGeom>
          <a:noFill/>
        </p:spPr>
        <p:txBody>
          <a:bodyPr wrap="square" rtlCol="0">
            <a:spAutoFit/>
          </a:bodyPr>
          <a:lstStyle/>
          <a:p>
            <a:pPr algn="ctr"/>
            <a:r>
              <a:rPr lang="en-US" sz="1400" b="1" dirty="0">
                <a:solidFill>
                  <a:schemeClr val="accent3"/>
                </a:solidFill>
              </a:rPr>
              <a:t>43%</a:t>
            </a:r>
          </a:p>
        </p:txBody>
      </p:sp>
      <p:sp>
        <p:nvSpPr>
          <p:cNvPr id="65" name="TextBox 64"/>
          <p:cNvSpPr txBox="1"/>
          <p:nvPr/>
        </p:nvSpPr>
        <p:spPr>
          <a:xfrm>
            <a:off x="5690898" y="4721334"/>
            <a:ext cx="535460" cy="307777"/>
          </a:xfrm>
          <a:prstGeom prst="rect">
            <a:avLst/>
          </a:prstGeom>
          <a:noFill/>
        </p:spPr>
        <p:txBody>
          <a:bodyPr wrap="square" rtlCol="0">
            <a:spAutoFit/>
          </a:bodyPr>
          <a:lstStyle/>
          <a:p>
            <a:pPr algn="ctr"/>
            <a:r>
              <a:rPr lang="en-US" sz="1400" b="1" dirty="0">
                <a:solidFill>
                  <a:srgbClr val="C00000"/>
                </a:solidFill>
              </a:rPr>
              <a:t>52%</a:t>
            </a:r>
          </a:p>
        </p:txBody>
      </p:sp>
      <p:cxnSp>
        <p:nvCxnSpPr>
          <p:cNvPr id="67" name="Straight Connector 66"/>
          <p:cNvCxnSpPr/>
          <p:nvPr/>
        </p:nvCxnSpPr>
        <p:spPr>
          <a:xfrm>
            <a:off x="-8774" y="4465260"/>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684618" y="5529146"/>
            <a:ext cx="535460" cy="307777"/>
          </a:xfrm>
          <a:prstGeom prst="rect">
            <a:avLst/>
          </a:prstGeom>
          <a:noFill/>
        </p:spPr>
        <p:txBody>
          <a:bodyPr wrap="square" rtlCol="0">
            <a:spAutoFit/>
          </a:bodyPr>
          <a:lstStyle/>
          <a:p>
            <a:pPr algn="ctr"/>
            <a:r>
              <a:rPr lang="en-US" sz="1400" b="1" dirty="0">
                <a:solidFill>
                  <a:schemeClr val="accent3"/>
                </a:solidFill>
              </a:rPr>
              <a:t>45%</a:t>
            </a:r>
          </a:p>
        </p:txBody>
      </p:sp>
      <p:sp>
        <p:nvSpPr>
          <p:cNvPr id="69" name="TextBox 68"/>
          <p:cNvSpPr txBox="1"/>
          <p:nvPr/>
        </p:nvSpPr>
        <p:spPr>
          <a:xfrm>
            <a:off x="5721242" y="5545166"/>
            <a:ext cx="535460" cy="307777"/>
          </a:xfrm>
          <a:prstGeom prst="rect">
            <a:avLst/>
          </a:prstGeom>
          <a:noFill/>
        </p:spPr>
        <p:txBody>
          <a:bodyPr wrap="square" rtlCol="0">
            <a:spAutoFit/>
          </a:bodyPr>
          <a:lstStyle/>
          <a:p>
            <a:pPr algn="ctr"/>
            <a:r>
              <a:rPr lang="en-US" sz="1400" b="1" dirty="0">
                <a:solidFill>
                  <a:srgbClr val="C00000"/>
                </a:solidFill>
              </a:rPr>
              <a:t>43%</a:t>
            </a:r>
          </a:p>
        </p:txBody>
      </p:sp>
      <p:sp>
        <p:nvSpPr>
          <p:cNvPr id="70" name="TextBox 69"/>
          <p:cNvSpPr txBox="1"/>
          <p:nvPr/>
        </p:nvSpPr>
        <p:spPr>
          <a:xfrm>
            <a:off x="789211" y="5438199"/>
            <a:ext cx="4393768" cy="276999"/>
          </a:xfrm>
          <a:prstGeom prst="rect">
            <a:avLst/>
          </a:prstGeom>
          <a:noFill/>
        </p:spPr>
        <p:txBody>
          <a:bodyPr wrap="square" rtlCol="0">
            <a:spAutoFit/>
          </a:bodyPr>
          <a:lstStyle/>
          <a:p>
            <a:r>
              <a:rPr lang="en-US" sz="1200" b="1" dirty="0"/>
              <a:t>Changes key parts of Obamacare.</a:t>
            </a:r>
          </a:p>
        </p:txBody>
      </p:sp>
      <p:sp>
        <p:nvSpPr>
          <p:cNvPr id="71" name="TextBox 70"/>
          <p:cNvSpPr txBox="1"/>
          <p:nvPr/>
        </p:nvSpPr>
        <p:spPr>
          <a:xfrm>
            <a:off x="789211" y="4558365"/>
            <a:ext cx="4393768" cy="461665"/>
          </a:xfrm>
          <a:prstGeom prst="rect">
            <a:avLst/>
          </a:prstGeom>
          <a:noFill/>
        </p:spPr>
        <p:txBody>
          <a:bodyPr wrap="square" rtlCol="0">
            <a:spAutoFit/>
          </a:bodyPr>
          <a:lstStyle/>
          <a:p>
            <a:r>
              <a:rPr lang="en-US" sz="1200" b="1" dirty="0"/>
              <a:t>Ends the mandate that people must have health insurance or pay a fine to the government.</a:t>
            </a:r>
          </a:p>
        </p:txBody>
      </p:sp>
      <p:sp>
        <p:nvSpPr>
          <p:cNvPr id="72" name="TextBox 71"/>
          <p:cNvSpPr txBox="1"/>
          <p:nvPr/>
        </p:nvSpPr>
        <p:spPr>
          <a:xfrm>
            <a:off x="8609240" y="3934902"/>
            <a:ext cx="535460" cy="307777"/>
          </a:xfrm>
          <a:prstGeom prst="rect">
            <a:avLst/>
          </a:prstGeom>
          <a:noFill/>
        </p:spPr>
        <p:txBody>
          <a:bodyPr wrap="square" rtlCol="0">
            <a:spAutoFit/>
          </a:bodyPr>
          <a:lstStyle/>
          <a:p>
            <a:pPr algn="ctr"/>
            <a:r>
              <a:rPr lang="en-US" sz="1400" b="1" dirty="0">
                <a:solidFill>
                  <a:schemeClr val="accent3"/>
                </a:solidFill>
              </a:rPr>
              <a:t>41%</a:t>
            </a:r>
          </a:p>
        </p:txBody>
      </p:sp>
      <p:graphicFrame>
        <p:nvGraphicFramePr>
          <p:cNvPr id="74" name="Chart 73"/>
          <p:cNvGraphicFramePr/>
          <p:nvPr>
            <p:extLst/>
          </p:nvPr>
        </p:nvGraphicFramePr>
        <p:xfrm>
          <a:off x="-5080" y="5783157"/>
          <a:ext cx="9010106" cy="5549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19721714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House Bill Key Provisions: Support or Opposition</a:t>
            </a:r>
          </a:p>
        </p:txBody>
      </p:sp>
      <p:sp>
        <p:nvSpPr>
          <p:cNvPr id="4" name="Slide Number Placeholder 3"/>
          <p:cNvSpPr>
            <a:spLocks noGrp="1"/>
          </p:cNvSpPr>
          <p:nvPr>
            <p:ph type="sldNum" sz="quarter" idx="12"/>
          </p:nvPr>
        </p:nvSpPr>
        <p:spPr/>
        <p:txBody>
          <a:bodyPr/>
          <a:lstStyle/>
          <a:p>
            <a:fld id="{6113E31D-E2AB-40D1-8B51-AFA5AFEF393A}" type="slidenum">
              <a:rPr lang="en-US" smtClean="0"/>
              <a:t>23</a:t>
            </a:fld>
            <a:endParaRPr lang="en-US" dirty="0"/>
          </a:p>
        </p:txBody>
      </p:sp>
      <p:sp>
        <p:nvSpPr>
          <p:cNvPr id="46" name="TextBox 45"/>
          <p:cNvSpPr txBox="1"/>
          <p:nvPr/>
        </p:nvSpPr>
        <p:spPr>
          <a:xfrm>
            <a:off x="822960" y="1767758"/>
            <a:ext cx="7757773" cy="584775"/>
          </a:xfrm>
          <a:prstGeom prst="rect">
            <a:avLst/>
          </a:prstGeom>
          <a:noFill/>
        </p:spPr>
        <p:txBody>
          <a:bodyPr wrap="square" rtlCol="0">
            <a:spAutoFit/>
          </a:bodyPr>
          <a:lstStyle/>
          <a:p>
            <a:r>
              <a:rPr lang="en-US" sz="1600" dirty="0">
                <a:solidFill>
                  <a:schemeClr val="bg1">
                    <a:lumMod val="50000"/>
                  </a:schemeClr>
                </a:solidFill>
              </a:rPr>
              <a:t>I’m going to read you some different components of the healthcare bill that passed the House of Representatives.  </a:t>
            </a:r>
          </a:p>
        </p:txBody>
      </p:sp>
      <p:sp>
        <p:nvSpPr>
          <p:cNvPr id="47" name="Rectangle 46"/>
          <p:cNvSpPr/>
          <p:nvPr/>
        </p:nvSpPr>
        <p:spPr>
          <a:xfrm>
            <a:off x="2479" y="4460905"/>
            <a:ext cx="9144000" cy="79899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Rectangle 47"/>
          <p:cNvSpPr/>
          <p:nvPr/>
        </p:nvSpPr>
        <p:spPr>
          <a:xfrm>
            <a:off x="0" y="2845750"/>
            <a:ext cx="9144000" cy="79475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9" name="Straight Connector 48"/>
          <p:cNvCxnSpPr/>
          <p:nvPr/>
        </p:nvCxnSpPr>
        <p:spPr>
          <a:xfrm>
            <a:off x="-12354" y="5251092"/>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21" y="3637034"/>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1" name="Straight Connector 50"/>
          <p:cNvCxnSpPr/>
          <p:nvPr/>
        </p:nvCxnSpPr>
        <p:spPr>
          <a:xfrm>
            <a:off x="4116" y="2838224"/>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23</a:t>
            </a:fld>
            <a:endParaRPr lang="en-US" dirty="0"/>
          </a:p>
        </p:txBody>
      </p:sp>
      <p:graphicFrame>
        <p:nvGraphicFramePr>
          <p:cNvPr id="54" name="Chart 53"/>
          <p:cNvGraphicFramePr/>
          <p:nvPr>
            <p:extLst/>
          </p:nvPr>
        </p:nvGraphicFramePr>
        <p:xfrm>
          <a:off x="0" y="6090407"/>
          <a:ext cx="9144000" cy="220213"/>
        </p:xfrm>
        <a:graphic>
          <a:graphicData uri="http://schemas.openxmlformats.org/drawingml/2006/chart">
            <c:chart xmlns:c="http://schemas.openxmlformats.org/drawingml/2006/chart" xmlns:r="http://schemas.openxmlformats.org/officeDocument/2006/relationships" r:id="rId3"/>
          </a:graphicData>
        </a:graphic>
      </p:graphicFrame>
      <p:sp>
        <p:nvSpPr>
          <p:cNvPr id="55" name="TextBox 54"/>
          <p:cNvSpPr txBox="1"/>
          <p:nvPr/>
        </p:nvSpPr>
        <p:spPr>
          <a:xfrm>
            <a:off x="828066" y="2247117"/>
            <a:ext cx="4758798" cy="461665"/>
          </a:xfrm>
          <a:prstGeom prst="rect">
            <a:avLst/>
          </a:prstGeom>
          <a:noFill/>
        </p:spPr>
        <p:txBody>
          <a:bodyPr wrap="square" rtlCol="0">
            <a:spAutoFit/>
          </a:bodyPr>
          <a:lstStyle/>
          <a:p>
            <a:r>
              <a:rPr lang="en-US" sz="1200" b="1" dirty="0"/>
              <a:t>Gives states the ability to waive regulations created by Obamacare, including protections relating to patients having preexisting conditions.</a:t>
            </a:r>
          </a:p>
        </p:txBody>
      </p:sp>
      <p:sp>
        <p:nvSpPr>
          <p:cNvPr id="56" name="TextBox 55"/>
          <p:cNvSpPr txBox="1"/>
          <p:nvPr/>
        </p:nvSpPr>
        <p:spPr>
          <a:xfrm>
            <a:off x="823810" y="3919423"/>
            <a:ext cx="4560740" cy="276999"/>
          </a:xfrm>
          <a:prstGeom prst="rect">
            <a:avLst/>
          </a:prstGeom>
          <a:noFill/>
        </p:spPr>
        <p:txBody>
          <a:bodyPr wrap="square" rtlCol="0">
            <a:spAutoFit/>
          </a:bodyPr>
          <a:lstStyle/>
          <a:p>
            <a:r>
              <a:rPr lang="en-US" sz="1200" b="1" dirty="0"/>
              <a:t>Cuts funding for Medicaid by $880 billion dollars over 10 years.</a:t>
            </a:r>
          </a:p>
        </p:txBody>
      </p:sp>
      <p:sp>
        <p:nvSpPr>
          <p:cNvPr id="57" name="TextBox 56"/>
          <p:cNvSpPr txBox="1"/>
          <p:nvPr/>
        </p:nvSpPr>
        <p:spPr>
          <a:xfrm>
            <a:off x="828065" y="2921738"/>
            <a:ext cx="4262192" cy="646331"/>
          </a:xfrm>
          <a:prstGeom prst="rect">
            <a:avLst/>
          </a:prstGeom>
          <a:noFill/>
        </p:spPr>
        <p:txBody>
          <a:bodyPr wrap="square" rtlCol="0">
            <a:spAutoFit/>
          </a:bodyPr>
          <a:lstStyle/>
          <a:p>
            <a:r>
              <a:rPr lang="en-US" sz="1200" b="1" dirty="0"/>
              <a:t>Allows insurers to charge younger people less for insurance coverage than older people, because older people have higher health care costs.</a:t>
            </a:r>
          </a:p>
        </p:txBody>
      </p:sp>
      <p:sp>
        <p:nvSpPr>
          <p:cNvPr id="58" name="TextBox 57"/>
          <p:cNvSpPr txBox="1"/>
          <p:nvPr/>
        </p:nvSpPr>
        <p:spPr>
          <a:xfrm>
            <a:off x="8560621" y="2303899"/>
            <a:ext cx="535460" cy="307777"/>
          </a:xfrm>
          <a:prstGeom prst="rect">
            <a:avLst/>
          </a:prstGeom>
          <a:noFill/>
        </p:spPr>
        <p:txBody>
          <a:bodyPr wrap="square" rtlCol="0">
            <a:spAutoFit/>
          </a:bodyPr>
          <a:lstStyle/>
          <a:p>
            <a:pPr algn="ctr"/>
            <a:r>
              <a:rPr lang="en-US" sz="1400" b="1" dirty="0">
                <a:solidFill>
                  <a:schemeClr val="accent3"/>
                </a:solidFill>
              </a:rPr>
              <a:t>41%</a:t>
            </a:r>
          </a:p>
        </p:txBody>
      </p:sp>
      <p:sp>
        <p:nvSpPr>
          <p:cNvPr id="59" name="TextBox 58"/>
          <p:cNvSpPr txBox="1"/>
          <p:nvPr/>
        </p:nvSpPr>
        <p:spPr>
          <a:xfrm>
            <a:off x="5554474" y="2296361"/>
            <a:ext cx="535460" cy="307777"/>
          </a:xfrm>
          <a:prstGeom prst="rect">
            <a:avLst/>
          </a:prstGeom>
          <a:noFill/>
        </p:spPr>
        <p:txBody>
          <a:bodyPr wrap="square" rtlCol="0">
            <a:spAutoFit/>
          </a:bodyPr>
          <a:lstStyle/>
          <a:p>
            <a:pPr algn="ctr"/>
            <a:r>
              <a:rPr lang="en-US" sz="1400" b="1" dirty="0">
                <a:solidFill>
                  <a:srgbClr val="C00000"/>
                </a:solidFill>
              </a:rPr>
              <a:t>53%</a:t>
            </a:r>
          </a:p>
        </p:txBody>
      </p:sp>
      <p:sp>
        <p:nvSpPr>
          <p:cNvPr id="60" name="TextBox 59"/>
          <p:cNvSpPr txBox="1"/>
          <p:nvPr/>
        </p:nvSpPr>
        <p:spPr>
          <a:xfrm>
            <a:off x="8469566" y="3082894"/>
            <a:ext cx="535460" cy="307777"/>
          </a:xfrm>
          <a:prstGeom prst="rect">
            <a:avLst/>
          </a:prstGeom>
          <a:noFill/>
        </p:spPr>
        <p:txBody>
          <a:bodyPr wrap="square" rtlCol="0">
            <a:spAutoFit/>
          </a:bodyPr>
          <a:lstStyle/>
          <a:p>
            <a:pPr algn="ctr"/>
            <a:r>
              <a:rPr lang="en-US" sz="1400" b="1" dirty="0">
                <a:solidFill>
                  <a:schemeClr val="accent3"/>
                </a:solidFill>
              </a:rPr>
              <a:t>37%</a:t>
            </a:r>
          </a:p>
        </p:txBody>
      </p:sp>
      <p:sp>
        <p:nvSpPr>
          <p:cNvPr id="61" name="TextBox 60"/>
          <p:cNvSpPr txBox="1"/>
          <p:nvPr/>
        </p:nvSpPr>
        <p:spPr>
          <a:xfrm>
            <a:off x="5415352" y="3084463"/>
            <a:ext cx="535460" cy="307777"/>
          </a:xfrm>
          <a:prstGeom prst="rect">
            <a:avLst/>
          </a:prstGeom>
          <a:noFill/>
        </p:spPr>
        <p:txBody>
          <a:bodyPr wrap="square" rtlCol="0">
            <a:spAutoFit/>
          </a:bodyPr>
          <a:lstStyle/>
          <a:p>
            <a:pPr algn="ctr"/>
            <a:r>
              <a:rPr lang="en-US" sz="1400" b="1" dirty="0">
                <a:solidFill>
                  <a:srgbClr val="C00000"/>
                </a:solidFill>
              </a:rPr>
              <a:t>56%</a:t>
            </a:r>
          </a:p>
        </p:txBody>
      </p:sp>
      <p:sp>
        <p:nvSpPr>
          <p:cNvPr id="63" name="TextBox 62"/>
          <p:cNvSpPr txBox="1"/>
          <p:nvPr/>
        </p:nvSpPr>
        <p:spPr>
          <a:xfrm>
            <a:off x="5319134" y="3896804"/>
            <a:ext cx="535460" cy="307777"/>
          </a:xfrm>
          <a:prstGeom prst="rect">
            <a:avLst/>
          </a:prstGeom>
          <a:noFill/>
        </p:spPr>
        <p:txBody>
          <a:bodyPr wrap="square" rtlCol="0">
            <a:spAutoFit/>
          </a:bodyPr>
          <a:lstStyle/>
          <a:p>
            <a:pPr algn="ctr"/>
            <a:r>
              <a:rPr lang="en-US" sz="1400" b="1" dirty="0">
                <a:solidFill>
                  <a:srgbClr val="C00000"/>
                </a:solidFill>
              </a:rPr>
              <a:t>64%</a:t>
            </a:r>
          </a:p>
        </p:txBody>
      </p:sp>
      <p:sp>
        <p:nvSpPr>
          <p:cNvPr id="64" name="TextBox 63"/>
          <p:cNvSpPr txBox="1"/>
          <p:nvPr/>
        </p:nvSpPr>
        <p:spPr>
          <a:xfrm>
            <a:off x="8201836" y="4681547"/>
            <a:ext cx="535460" cy="307777"/>
          </a:xfrm>
          <a:prstGeom prst="rect">
            <a:avLst/>
          </a:prstGeom>
          <a:noFill/>
        </p:spPr>
        <p:txBody>
          <a:bodyPr wrap="square" rtlCol="0">
            <a:spAutoFit/>
          </a:bodyPr>
          <a:lstStyle/>
          <a:p>
            <a:pPr algn="ctr"/>
            <a:r>
              <a:rPr lang="en-US" sz="1400" b="1" dirty="0">
                <a:solidFill>
                  <a:schemeClr val="accent3"/>
                </a:solidFill>
              </a:rPr>
              <a:t>24%</a:t>
            </a:r>
          </a:p>
        </p:txBody>
      </p:sp>
      <p:sp>
        <p:nvSpPr>
          <p:cNvPr id="65" name="TextBox 64"/>
          <p:cNvSpPr txBox="1"/>
          <p:nvPr/>
        </p:nvSpPr>
        <p:spPr>
          <a:xfrm>
            <a:off x="5208775" y="4702267"/>
            <a:ext cx="535460" cy="307777"/>
          </a:xfrm>
          <a:prstGeom prst="rect">
            <a:avLst/>
          </a:prstGeom>
          <a:noFill/>
        </p:spPr>
        <p:txBody>
          <a:bodyPr wrap="square" rtlCol="0">
            <a:spAutoFit/>
          </a:bodyPr>
          <a:lstStyle/>
          <a:p>
            <a:pPr algn="ctr"/>
            <a:r>
              <a:rPr lang="en-US" sz="1400" b="1" dirty="0">
                <a:solidFill>
                  <a:srgbClr val="C00000"/>
                </a:solidFill>
              </a:rPr>
              <a:t>69%</a:t>
            </a:r>
          </a:p>
        </p:txBody>
      </p:sp>
      <p:cxnSp>
        <p:nvCxnSpPr>
          <p:cNvPr id="67" name="Straight Connector 66"/>
          <p:cNvCxnSpPr/>
          <p:nvPr/>
        </p:nvCxnSpPr>
        <p:spPr>
          <a:xfrm>
            <a:off x="-8774" y="4448168"/>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051830" y="5506260"/>
            <a:ext cx="535460" cy="307777"/>
          </a:xfrm>
          <a:prstGeom prst="rect">
            <a:avLst/>
          </a:prstGeom>
          <a:noFill/>
        </p:spPr>
        <p:txBody>
          <a:bodyPr wrap="square" rtlCol="0">
            <a:spAutoFit/>
          </a:bodyPr>
          <a:lstStyle/>
          <a:p>
            <a:pPr algn="ctr"/>
            <a:r>
              <a:rPr lang="en-US" sz="1400" b="1" dirty="0">
                <a:solidFill>
                  <a:schemeClr val="accent3"/>
                </a:solidFill>
              </a:rPr>
              <a:t>20%</a:t>
            </a:r>
          </a:p>
        </p:txBody>
      </p:sp>
      <p:sp>
        <p:nvSpPr>
          <p:cNvPr id="69" name="TextBox 68"/>
          <p:cNvSpPr txBox="1"/>
          <p:nvPr/>
        </p:nvSpPr>
        <p:spPr>
          <a:xfrm>
            <a:off x="5051404" y="5498201"/>
            <a:ext cx="535460" cy="307777"/>
          </a:xfrm>
          <a:prstGeom prst="rect">
            <a:avLst/>
          </a:prstGeom>
          <a:noFill/>
        </p:spPr>
        <p:txBody>
          <a:bodyPr wrap="square" rtlCol="0">
            <a:spAutoFit/>
          </a:bodyPr>
          <a:lstStyle/>
          <a:p>
            <a:pPr algn="ctr"/>
            <a:r>
              <a:rPr lang="en-US" sz="1400" b="1" dirty="0">
                <a:solidFill>
                  <a:srgbClr val="C00000"/>
                </a:solidFill>
              </a:rPr>
              <a:t>75%</a:t>
            </a:r>
          </a:p>
        </p:txBody>
      </p:sp>
      <p:sp>
        <p:nvSpPr>
          <p:cNvPr id="70" name="TextBox 69"/>
          <p:cNvSpPr txBox="1"/>
          <p:nvPr/>
        </p:nvSpPr>
        <p:spPr>
          <a:xfrm>
            <a:off x="819898" y="5369499"/>
            <a:ext cx="4262192" cy="646331"/>
          </a:xfrm>
          <a:prstGeom prst="rect">
            <a:avLst/>
          </a:prstGeom>
          <a:noFill/>
        </p:spPr>
        <p:txBody>
          <a:bodyPr wrap="square" rtlCol="0">
            <a:spAutoFit/>
          </a:bodyPr>
          <a:lstStyle/>
          <a:p>
            <a:r>
              <a:rPr lang="en-US" sz="1200" b="1" dirty="0"/>
              <a:t>Allows insurers to charge older people more for insurance coverage than younger people, because older people have higher health care costs.</a:t>
            </a:r>
          </a:p>
        </p:txBody>
      </p:sp>
      <p:sp>
        <p:nvSpPr>
          <p:cNvPr id="71" name="TextBox 70"/>
          <p:cNvSpPr txBox="1"/>
          <p:nvPr/>
        </p:nvSpPr>
        <p:spPr>
          <a:xfrm>
            <a:off x="789212" y="4558365"/>
            <a:ext cx="4262192" cy="646331"/>
          </a:xfrm>
          <a:prstGeom prst="rect">
            <a:avLst/>
          </a:prstGeom>
          <a:noFill/>
        </p:spPr>
        <p:txBody>
          <a:bodyPr wrap="square" rtlCol="0">
            <a:spAutoFit/>
          </a:bodyPr>
          <a:lstStyle/>
          <a:p>
            <a:r>
              <a:rPr lang="en-US" sz="1200" b="1" dirty="0"/>
              <a:t>Imposes a surcharge of 30% on those who allow a two-month gap in their health insurance coverage before they purchase insurance again.</a:t>
            </a:r>
          </a:p>
        </p:txBody>
      </p:sp>
      <p:sp>
        <p:nvSpPr>
          <p:cNvPr id="72" name="TextBox 71"/>
          <p:cNvSpPr txBox="1"/>
          <p:nvPr/>
        </p:nvSpPr>
        <p:spPr>
          <a:xfrm>
            <a:off x="8267352" y="3901765"/>
            <a:ext cx="535460" cy="307777"/>
          </a:xfrm>
          <a:prstGeom prst="rect">
            <a:avLst/>
          </a:prstGeom>
          <a:noFill/>
        </p:spPr>
        <p:txBody>
          <a:bodyPr wrap="square" rtlCol="0">
            <a:spAutoFit/>
          </a:bodyPr>
          <a:lstStyle/>
          <a:p>
            <a:pPr algn="ctr"/>
            <a:r>
              <a:rPr lang="en-US" sz="1400" b="1" dirty="0">
                <a:solidFill>
                  <a:schemeClr val="accent3"/>
                </a:solidFill>
              </a:rPr>
              <a:t>28%</a:t>
            </a:r>
          </a:p>
        </p:txBody>
      </p:sp>
      <p:graphicFrame>
        <p:nvGraphicFramePr>
          <p:cNvPr id="73" name="Chart 72"/>
          <p:cNvGraphicFramePr/>
          <p:nvPr>
            <p:extLst/>
          </p:nvPr>
        </p:nvGraphicFramePr>
        <p:xfrm>
          <a:off x="3967840" y="1877568"/>
          <a:ext cx="5067298" cy="434706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31" name="Chart 30"/>
          <p:cNvGraphicFramePr/>
          <p:nvPr>
            <p:extLst/>
          </p:nvPr>
        </p:nvGraphicFramePr>
        <p:xfrm>
          <a:off x="-5080" y="5783157"/>
          <a:ext cx="9010106" cy="55496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65219533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 For Key Provisions </a:t>
            </a:r>
            <a:br>
              <a:rPr lang="en-US" dirty="0"/>
            </a:br>
            <a:r>
              <a:rPr lang="en-US" dirty="0"/>
              <a:t>By Party: 1</a:t>
            </a:r>
          </a:p>
        </p:txBody>
      </p:sp>
      <p:sp>
        <p:nvSpPr>
          <p:cNvPr id="4" name="Slide Number Placeholder 3"/>
          <p:cNvSpPr>
            <a:spLocks noGrp="1"/>
          </p:cNvSpPr>
          <p:nvPr>
            <p:ph type="sldNum" sz="quarter" idx="12"/>
          </p:nvPr>
        </p:nvSpPr>
        <p:spPr/>
        <p:txBody>
          <a:bodyPr/>
          <a:lstStyle/>
          <a:p>
            <a:fld id="{6113E31D-E2AB-40D1-8B51-AFA5AFEF393A}" type="slidenum">
              <a:rPr lang="en-US" smtClean="0"/>
              <a:t>24</a:t>
            </a:fld>
            <a:endParaRPr lang="en-US" dirty="0"/>
          </a:p>
        </p:txBody>
      </p: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24</a:t>
            </a:fld>
            <a:endParaRPr lang="en-US" dirty="0"/>
          </a:p>
        </p:txBody>
      </p:sp>
      <p:graphicFrame>
        <p:nvGraphicFramePr>
          <p:cNvPr id="54" name="Chart 53"/>
          <p:cNvGraphicFramePr/>
          <p:nvPr>
            <p:extLst/>
          </p:nvPr>
        </p:nvGraphicFramePr>
        <p:xfrm>
          <a:off x="0" y="6090407"/>
          <a:ext cx="9144000" cy="220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 name="Chart 73"/>
          <p:cNvGraphicFramePr/>
          <p:nvPr>
            <p:extLst/>
          </p:nvPr>
        </p:nvGraphicFramePr>
        <p:xfrm>
          <a:off x="-5080" y="5783157"/>
          <a:ext cx="9010106" cy="5549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284672" y="2208362"/>
          <a:ext cx="3062377" cy="3658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p:cNvGraphicFramePr/>
          <p:nvPr>
            <p:extLst/>
          </p:nvPr>
        </p:nvGraphicFramePr>
        <p:xfrm>
          <a:off x="3163018" y="2205488"/>
          <a:ext cx="3062377" cy="36580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p:cNvGraphicFramePr/>
          <p:nvPr>
            <p:extLst>
              <p:ext uri="{D42A27DB-BD31-4B8C-83A1-F6EECF244321}">
                <p14:modId xmlns:p14="http://schemas.microsoft.com/office/powerpoint/2010/main" val="1773292844"/>
              </p:ext>
            </p:extLst>
          </p:nvPr>
        </p:nvGraphicFramePr>
        <p:xfrm>
          <a:off x="6078733" y="2205489"/>
          <a:ext cx="3062377" cy="3658080"/>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Connector 7"/>
          <p:cNvCxnSpPr/>
          <p:nvPr/>
        </p:nvCxnSpPr>
        <p:spPr>
          <a:xfrm>
            <a:off x="3260785" y="1915063"/>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39128" y="1912188"/>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82443" y="1793933"/>
            <a:ext cx="2812212" cy="307777"/>
          </a:xfrm>
          <a:prstGeom prst="rect">
            <a:avLst/>
          </a:prstGeom>
          <a:noFill/>
        </p:spPr>
        <p:txBody>
          <a:bodyPr wrap="square" rtlCol="0">
            <a:spAutoFit/>
          </a:bodyPr>
          <a:lstStyle/>
          <a:p>
            <a:pPr algn="ctr"/>
            <a:r>
              <a:rPr lang="en-US" sz="1400" b="1" dirty="0"/>
              <a:t>Repeals most of Obamacare</a:t>
            </a:r>
          </a:p>
        </p:txBody>
      </p:sp>
      <p:sp>
        <p:nvSpPr>
          <p:cNvPr id="39" name="TextBox 38"/>
          <p:cNvSpPr txBox="1"/>
          <p:nvPr/>
        </p:nvSpPr>
        <p:spPr>
          <a:xfrm>
            <a:off x="3283783" y="1782794"/>
            <a:ext cx="2812212" cy="523220"/>
          </a:xfrm>
          <a:prstGeom prst="rect">
            <a:avLst/>
          </a:prstGeom>
          <a:noFill/>
        </p:spPr>
        <p:txBody>
          <a:bodyPr wrap="square" rtlCol="0">
            <a:spAutoFit/>
          </a:bodyPr>
          <a:lstStyle/>
          <a:p>
            <a:pPr algn="ctr"/>
            <a:r>
              <a:rPr lang="en-US" sz="1400" b="1" dirty="0"/>
              <a:t>Repeals most of the new taxes created under Obamacare</a:t>
            </a:r>
          </a:p>
        </p:txBody>
      </p:sp>
      <p:sp>
        <p:nvSpPr>
          <p:cNvPr id="40" name="TextBox 39"/>
          <p:cNvSpPr txBox="1"/>
          <p:nvPr/>
        </p:nvSpPr>
        <p:spPr>
          <a:xfrm>
            <a:off x="6242636" y="1782797"/>
            <a:ext cx="2812212" cy="523220"/>
          </a:xfrm>
          <a:prstGeom prst="rect">
            <a:avLst/>
          </a:prstGeom>
          <a:noFill/>
        </p:spPr>
        <p:txBody>
          <a:bodyPr wrap="square" rtlCol="0">
            <a:spAutoFit/>
          </a:bodyPr>
          <a:lstStyle/>
          <a:p>
            <a:pPr algn="ctr"/>
            <a:r>
              <a:rPr lang="en-US" sz="1400" b="1" dirty="0"/>
              <a:t>Defunds Planned Parenthood for one year</a:t>
            </a:r>
          </a:p>
        </p:txBody>
      </p:sp>
      <p:sp>
        <p:nvSpPr>
          <p:cNvPr id="10" name="TextBox 9"/>
          <p:cNvSpPr txBox="1"/>
          <p:nvPr/>
        </p:nvSpPr>
        <p:spPr>
          <a:xfrm>
            <a:off x="620785" y="2854382"/>
            <a:ext cx="523026" cy="307777"/>
          </a:xfrm>
          <a:prstGeom prst="rect">
            <a:avLst/>
          </a:prstGeom>
          <a:noFill/>
        </p:spPr>
        <p:txBody>
          <a:bodyPr wrap="square" rtlCol="0">
            <a:spAutoFit/>
          </a:bodyPr>
          <a:lstStyle/>
          <a:p>
            <a:pPr algn="ctr"/>
            <a:r>
              <a:rPr lang="en-US" sz="1400" b="1" dirty="0">
                <a:solidFill>
                  <a:schemeClr val="accent3"/>
                </a:solidFill>
              </a:rPr>
              <a:t>48%</a:t>
            </a:r>
          </a:p>
        </p:txBody>
      </p:sp>
      <p:sp>
        <p:nvSpPr>
          <p:cNvPr id="42" name="TextBox 41"/>
          <p:cNvSpPr txBox="1"/>
          <p:nvPr/>
        </p:nvSpPr>
        <p:spPr>
          <a:xfrm>
            <a:off x="622183" y="4760083"/>
            <a:ext cx="523026" cy="307777"/>
          </a:xfrm>
          <a:prstGeom prst="rect">
            <a:avLst/>
          </a:prstGeom>
          <a:noFill/>
        </p:spPr>
        <p:txBody>
          <a:bodyPr wrap="square" rtlCol="0">
            <a:spAutoFit/>
          </a:bodyPr>
          <a:lstStyle/>
          <a:p>
            <a:pPr algn="ctr"/>
            <a:r>
              <a:rPr lang="en-US" sz="1400" b="1" dirty="0">
                <a:solidFill>
                  <a:srgbClr val="C00000"/>
                </a:solidFill>
              </a:rPr>
              <a:t>47%</a:t>
            </a:r>
          </a:p>
        </p:txBody>
      </p:sp>
      <p:sp>
        <p:nvSpPr>
          <p:cNvPr id="43" name="TextBox 42"/>
          <p:cNvSpPr txBox="1"/>
          <p:nvPr/>
        </p:nvSpPr>
        <p:spPr>
          <a:xfrm>
            <a:off x="1561751" y="2268550"/>
            <a:ext cx="523026" cy="307777"/>
          </a:xfrm>
          <a:prstGeom prst="rect">
            <a:avLst/>
          </a:prstGeom>
          <a:noFill/>
        </p:spPr>
        <p:txBody>
          <a:bodyPr wrap="square" rtlCol="0">
            <a:spAutoFit/>
          </a:bodyPr>
          <a:lstStyle/>
          <a:p>
            <a:pPr algn="ctr"/>
            <a:r>
              <a:rPr lang="en-US" sz="1400" b="1" dirty="0">
                <a:solidFill>
                  <a:schemeClr val="accent3"/>
                </a:solidFill>
              </a:rPr>
              <a:t>85%</a:t>
            </a:r>
          </a:p>
        </p:txBody>
      </p:sp>
      <p:sp>
        <p:nvSpPr>
          <p:cNvPr id="44" name="TextBox 43"/>
          <p:cNvSpPr txBox="1"/>
          <p:nvPr/>
        </p:nvSpPr>
        <p:spPr>
          <a:xfrm>
            <a:off x="1563149" y="4392365"/>
            <a:ext cx="523026" cy="307777"/>
          </a:xfrm>
          <a:prstGeom prst="rect">
            <a:avLst/>
          </a:prstGeom>
          <a:noFill/>
        </p:spPr>
        <p:txBody>
          <a:bodyPr wrap="square" rtlCol="0">
            <a:spAutoFit/>
          </a:bodyPr>
          <a:lstStyle/>
          <a:p>
            <a:pPr algn="ctr"/>
            <a:r>
              <a:rPr lang="en-US" sz="1400" b="1" dirty="0">
                <a:solidFill>
                  <a:srgbClr val="C00000"/>
                </a:solidFill>
              </a:rPr>
              <a:t>10%</a:t>
            </a:r>
          </a:p>
        </p:txBody>
      </p:sp>
      <p:sp>
        <p:nvSpPr>
          <p:cNvPr id="45" name="TextBox 44"/>
          <p:cNvSpPr txBox="1"/>
          <p:nvPr/>
        </p:nvSpPr>
        <p:spPr>
          <a:xfrm>
            <a:off x="2482247" y="2859862"/>
            <a:ext cx="523026" cy="307777"/>
          </a:xfrm>
          <a:prstGeom prst="rect">
            <a:avLst/>
          </a:prstGeom>
          <a:noFill/>
        </p:spPr>
        <p:txBody>
          <a:bodyPr wrap="square" rtlCol="0">
            <a:spAutoFit/>
          </a:bodyPr>
          <a:lstStyle/>
          <a:p>
            <a:pPr algn="ctr"/>
            <a:r>
              <a:rPr lang="en-US" sz="1400" b="1" dirty="0">
                <a:solidFill>
                  <a:schemeClr val="accent3"/>
                </a:solidFill>
              </a:rPr>
              <a:t>46%</a:t>
            </a:r>
          </a:p>
        </p:txBody>
      </p:sp>
      <p:sp>
        <p:nvSpPr>
          <p:cNvPr id="53" name="TextBox 52"/>
          <p:cNvSpPr txBox="1"/>
          <p:nvPr/>
        </p:nvSpPr>
        <p:spPr>
          <a:xfrm>
            <a:off x="2471453" y="4800797"/>
            <a:ext cx="523026" cy="307777"/>
          </a:xfrm>
          <a:prstGeom prst="rect">
            <a:avLst/>
          </a:prstGeom>
          <a:noFill/>
        </p:spPr>
        <p:txBody>
          <a:bodyPr wrap="square" rtlCol="0">
            <a:spAutoFit/>
          </a:bodyPr>
          <a:lstStyle/>
          <a:p>
            <a:pPr algn="ctr"/>
            <a:r>
              <a:rPr lang="en-US" sz="1400" b="1" dirty="0">
                <a:solidFill>
                  <a:srgbClr val="C00000"/>
                </a:solidFill>
              </a:rPr>
              <a:t>48%</a:t>
            </a:r>
          </a:p>
        </p:txBody>
      </p:sp>
      <p:sp>
        <p:nvSpPr>
          <p:cNvPr id="62" name="TextBox 61"/>
          <p:cNvSpPr txBox="1"/>
          <p:nvPr/>
        </p:nvSpPr>
        <p:spPr>
          <a:xfrm>
            <a:off x="3492001" y="2860478"/>
            <a:ext cx="523026" cy="307777"/>
          </a:xfrm>
          <a:prstGeom prst="rect">
            <a:avLst/>
          </a:prstGeom>
          <a:noFill/>
        </p:spPr>
        <p:txBody>
          <a:bodyPr wrap="square" rtlCol="0">
            <a:spAutoFit/>
          </a:bodyPr>
          <a:lstStyle/>
          <a:p>
            <a:pPr algn="ctr"/>
            <a:r>
              <a:rPr lang="en-US" sz="1400" b="1" dirty="0">
                <a:solidFill>
                  <a:schemeClr val="accent3"/>
                </a:solidFill>
              </a:rPr>
              <a:t>47%</a:t>
            </a:r>
          </a:p>
        </p:txBody>
      </p:sp>
      <p:sp>
        <p:nvSpPr>
          <p:cNvPr id="66" name="TextBox 65"/>
          <p:cNvSpPr txBox="1"/>
          <p:nvPr/>
        </p:nvSpPr>
        <p:spPr>
          <a:xfrm>
            <a:off x="3493399" y="4766179"/>
            <a:ext cx="523026" cy="307777"/>
          </a:xfrm>
          <a:prstGeom prst="rect">
            <a:avLst/>
          </a:prstGeom>
          <a:noFill/>
        </p:spPr>
        <p:txBody>
          <a:bodyPr wrap="square" rtlCol="0">
            <a:spAutoFit/>
          </a:bodyPr>
          <a:lstStyle/>
          <a:p>
            <a:pPr algn="ctr"/>
            <a:r>
              <a:rPr lang="en-US" sz="1400" b="1" dirty="0">
                <a:solidFill>
                  <a:srgbClr val="C00000"/>
                </a:solidFill>
              </a:rPr>
              <a:t>41%</a:t>
            </a:r>
          </a:p>
        </p:txBody>
      </p:sp>
      <p:sp>
        <p:nvSpPr>
          <p:cNvPr id="75" name="TextBox 74"/>
          <p:cNvSpPr txBox="1"/>
          <p:nvPr/>
        </p:nvSpPr>
        <p:spPr>
          <a:xfrm>
            <a:off x="4432967" y="2396566"/>
            <a:ext cx="523026" cy="307777"/>
          </a:xfrm>
          <a:prstGeom prst="rect">
            <a:avLst/>
          </a:prstGeom>
          <a:noFill/>
        </p:spPr>
        <p:txBody>
          <a:bodyPr wrap="square" rtlCol="0">
            <a:spAutoFit/>
          </a:bodyPr>
          <a:lstStyle/>
          <a:p>
            <a:pPr algn="ctr"/>
            <a:r>
              <a:rPr lang="en-US" sz="1400" b="1" dirty="0">
                <a:solidFill>
                  <a:schemeClr val="accent3"/>
                </a:solidFill>
              </a:rPr>
              <a:t>77%</a:t>
            </a:r>
          </a:p>
        </p:txBody>
      </p:sp>
      <p:sp>
        <p:nvSpPr>
          <p:cNvPr id="76" name="TextBox 75"/>
          <p:cNvSpPr txBox="1"/>
          <p:nvPr/>
        </p:nvSpPr>
        <p:spPr>
          <a:xfrm>
            <a:off x="4434365" y="4313117"/>
            <a:ext cx="523026" cy="307777"/>
          </a:xfrm>
          <a:prstGeom prst="rect">
            <a:avLst/>
          </a:prstGeom>
          <a:noFill/>
        </p:spPr>
        <p:txBody>
          <a:bodyPr wrap="square" rtlCol="0">
            <a:spAutoFit/>
          </a:bodyPr>
          <a:lstStyle/>
          <a:p>
            <a:pPr algn="ctr"/>
            <a:r>
              <a:rPr lang="en-US" sz="1400" b="1" dirty="0">
                <a:solidFill>
                  <a:srgbClr val="C00000"/>
                </a:solidFill>
              </a:rPr>
              <a:t>17%</a:t>
            </a:r>
          </a:p>
        </p:txBody>
      </p:sp>
      <p:sp>
        <p:nvSpPr>
          <p:cNvPr id="77" name="TextBox 76"/>
          <p:cNvSpPr txBox="1"/>
          <p:nvPr/>
        </p:nvSpPr>
        <p:spPr>
          <a:xfrm>
            <a:off x="5365655" y="2865958"/>
            <a:ext cx="523026" cy="307777"/>
          </a:xfrm>
          <a:prstGeom prst="rect">
            <a:avLst/>
          </a:prstGeom>
          <a:noFill/>
        </p:spPr>
        <p:txBody>
          <a:bodyPr wrap="square" rtlCol="0">
            <a:spAutoFit/>
          </a:bodyPr>
          <a:lstStyle/>
          <a:p>
            <a:pPr algn="ctr"/>
            <a:r>
              <a:rPr lang="en-US" sz="1400" b="1" dirty="0">
                <a:solidFill>
                  <a:schemeClr val="accent3"/>
                </a:solidFill>
              </a:rPr>
              <a:t>47%</a:t>
            </a:r>
          </a:p>
        </p:txBody>
      </p:sp>
      <p:sp>
        <p:nvSpPr>
          <p:cNvPr id="78" name="TextBox 77"/>
          <p:cNvSpPr txBox="1"/>
          <p:nvPr/>
        </p:nvSpPr>
        <p:spPr>
          <a:xfrm>
            <a:off x="5354861" y="4745933"/>
            <a:ext cx="523026" cy="307777"/>
          </a:xfrm>
          <a:prstGeom prst="rect">
            <a:avLst/>
          </a:prstGeom>
          <a:noFill/>
        </p:spPr>
        <p:txBody>
          <a:bodyPr wrap="square" rtlCol="0">
            <a:spAutoFit/>
          </a:bodyPr>
          <a:lstStyle/>
          <a:p>
            <a:pPr algn="ctr"/>
            <a:r>
              <a:rPr lang="en-US" sz="1400" b="1" dirty="0">
                <a:solidFill>
                  <a:srgbClr val="C00000"/>
                </a:solidFill>
              </a:rPr>
              <a:t>39%</a:t>
            </a:r>
          </a:p>
        </p:txBody>
      </p:sp>
      <p:sp>
        <p:nvSpPr>
          <p:cNvPr id="79" name="TextBox 78"/>
          <p:cNvSpPr txBox="1"/>
          <p:nvPr/>
        </p:nvSpPr>
        <p:spPr>
          <a:xfrm>
            <a:off x="6424177" y="2939726"/>
            <a:ext cx="523026" cy="307777"/>
          </a:xfrm>
          <a:prstGeom prst="rect">
            <a:avLst/>
          </a:prstGeom>
          <a:noFill/>
        </p:spPr>
        <p:txBody>
          <a:bodyPr wrap="square" rtlCol="0">
            <a:spAutoFit/>
          </a:bodyPr>
          <a:lstStyle/>
          <a:p>
            <a:pPr algn="ctr"/>
            <a:r>
              <a:rPr lang="en-US" sz="1400" b="1" dirty="0">
                <a:solidFill>
                  <a:schemeClr val="accent3"/>
                </a:solidFill>
              </a:rPr>
              <a:t>41%</a:t>
            </a:r>
          </a:p>
        </p:txBody>
      </p:sp>
      <p:sp>
        <p:nvSpPr>
          <p:cNvPr id="80" name="TextBox 79"/>
          <p:cNvSpPr txBox="1"/>
          <p:nvPr/>
        </p:nvSpPr>
        <p:spPr>
          <a:xfrm>
            <a:off x="6425575" y="4845427"/>
            <a:ext cx="523026" cy="307777"/>
          </a:xfrm>
          <a:prstGeom prst="rect">
            <a:avLst/>
          </a:prstGeom>
          <a:noFill/>
        </p:spPr>
        <p:txBody>
          <a:bodyPr wrap="square" rtlCol="0">
            <a:spAutoFit/>
          </a:bodyPr>
          <a:lstStyle/>
          <a:p>
            <a:pPr algn="ctr"/>
            <a:r>
              <a:rPr lang="en-US" sz="1400" b="1" dirty="0">
                <a:solidFill>
                  <a:srgbClr val="C00000"/>
                </a:solidFill>
              </a:rPr>
              <a:t>55%</a:t>
            </a:r>
          </a:p>
        </p:txBody>
      </p:sp>
      <p:sp>
        <p:nvSpPr>
          <p:cNvPr id="81" name="TextBox 80"/>
          <p:cNvSpPr txBox="1"/>
          <p:nvPr/>
        </p:nvSpPr>
        <p:spPr>
          <a:xfrm>
            <a:off x="7365143" y="2512390"/>
            <a:ext cx="523026" cy="307777"/>
          </a:xfrm>
          <a:prstGeom prst="rect">
            <a:avLst/>
          </a:prstGeom>
          <a:noFill/>
        </p:spPr>
        <p:txBody>
          <a:bodyPr wrap="square" rtlCol="0">
            <a:spAutoFit/>
          </a:bodyPr>
          <a:lstStyle/>
          <a:p>
            <a:pPr algn="ctr"/>
            <a:r>
              <a:rPr lang="en-US" sz="1400" b="1" dirty="0">
                <a:solidFill>
                  <a:schemeClr val="accent3"/>
                </a:solidFill>
              </a:rPr>
              <a:t>69%</a:t>
            </a:r>
          </a:p>
        </p:txBody>
      </p:sp>
      <p:sp>
        <p:nvSpPr>
          <p:cNvPr id="82" name="TextBox 81"/>
          <p:cNvSpPr txBox="1"/>
          <p:nvPr/>
        </p:nvSpPr>
        <p:spPr>
          <a:xfrm>
            <a:off x="7366541" y="4441133"/>
            <a:ext cx="523026" cy="307777"/>
          </a:xfrm>
          <a:prstGeom prst="rect">
            <a:avLst/>
          </a:prstGeom>
          <a:noFill/>
        </p:spPr>
        <p:txBody>
          <a:bodyPr wrap="square" rtlCol="0">
            <a:spAutoFit/>
          </a:bodyPr>
          <a:lstStyle/>
          <a:p>
            <a:pPr algn="ctr"/>
            <a:r>
              <a:rPr lang="en-US" sz="1400" b="1" dirty="0">
                <a:solidFill>
                  <a:srgbClr val="C00000"/>
                </a:solidFill>
              </a:rPr>
              <a:t>27%</a:t>
            </a:r>
          </a:p>
        </p:txBody>
      </p:sp>
      <p:sp>
        <p:nvSpPr>
          <p:cNvPr id="83" name="TextBox 82"/>
          <p:cNvSpPr txBox="1"/>
          <p:nvPr/>
        </p:nvSpPr>
        <p:spPr>
          <a:xfrm>
            <a:off x="8297831" y="2933014"/>
            <a:ext cx="523026" cy="307777"/>
          </a:xfrm>
          <a:prstGeom prst="rect">
            <a:avLst/>
          </a:prstGeom>
          <a:noFill/>
        </p:spPr>
        <p:txBody>
          <a:bodyPr wrap="square" rtlCol="0">
            <a:spAutoFit/>
          </a:bodyPr>
          <a:lstStyle/>
          <a:p>
            <a:pPr algn="ctr"/>
            <a:r>
              <a:rPr lang="en-US" sz="1400" b="1" dirty="0">
                <a:solidFill>
                  <a:schemeClr val="accent3"/>
                </a:solidFill>
              </a:rPr>
              <a:t>42%</a:t>
            </a:r>
          </a:p>
        </p:txBody>
      </p:sp>
      <p:sp>
        <p:nvSpPr>
          <p:cNvPr id="84" name="TextBox 83"/>
          <p:cNvSpPr txBox="1"/>
          <p:nvPr/>
        </p:nvSpPr>
        <p:spPr>
          <a:xfrm>
            <a:off x="8287037" y="4825181"/>
            <a:ext cx="523026" cy="307777"/>
          </a:xfrm>
          <a:prstGeom prst="rect">
            <a:avLst/>
          </a:prstGeom>
          <a:noFill/>
        </p:spPr>
        <p:txBody>
          <a:bodyPr wrap="square" rtlCol="0">
            <a:spAutoFit/>
          </a:bodyPr>
          <a:lstStyle/>
          <a:p>
            <a:pPr algn="ctr"/>
            <a:r>
              <a:rPr lang="en-US" sz="1400" b="1" dirty="0">
                <a:solidFill>
                  <a:srgbClr val="C00000"/>
                </a:solidFill>
              </a:rPr>
              <a:t>54%</a:t>
            </a:r>
          </a:p>
        </p:txBody>
      </p:sp>
    </p:spTree>
    <p:extLst>
      <p:ext uri="{BB962C8B-B14F-4D97-AF65-F5344CB8AC3E}">
        <p14:creationId xmlns:p14="http://schemas.microsoft.com/office/powerpoint/2010/main" val="142864053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Support For Key Provisions </a:t>
            </a:r>
            <a:br>
              <a:rPr lang="en-US" dirty="0"/>
            </a:br>
            <a:r>
              <a:rPr lang="en-US" dirty="0"/>
              <a:t>By Party: 2</a:t>
            </a:r>
          </a:p>
        </p:txBody>
      </p:sp>
      <p:sp>
        <p:nvSpPr>
          <p:cNvPr id="4" name="Slide Number Placeholder 3"/>
          <p:cNvSpPr>
            <a:spLocks noGrp="1"/>
          </p:cNvSpPr>
          <p:nvPr>
            <p:ph type="sldNum" sz="quarter" idx="12"/>
          </p:nvPr>
        </p:nvSpPr>
        <p:spPr/>
        <p:txBody>
          <a:bodyPr/>
          <a:lstStyle/>
          <a:p>
            <a:fld id="{6113E31D-E2AB-40D1-8B51-AFA5AFEF393A}" type="slidenum">
              <a:rPr lang="en-US" smtClean="0"/>
              <a:t>25</a:t>
            </a:fld>
            <a:endParaRPr lang="en-US" dirty="0"/>
          </a:p>
        </p:txBody>
      </p: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25</a:t>
            </a:fld>
            <a:endParaRPr lang="en-US" dirty="0"/>
          </a:p>
        </p:txBody>
      </p:sp>
      <p:graphicFrame>
        <p:nvGraphicFramePr>
          <p:cNvPr id="54" name="Chart 53"/>
          <p:cNvGraphicFramePr/>
          <p:nvPr>
            <p:extLst/>
          </p:nvPr>
        </p:nvGraphicFramePr>
        <p:xfrm>
          <a:off x="0" y="6090407"/>
          <a:ext cx="9144000" cy="2202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4" name="Chart 73"/>
          <p:cNvGraphicFramePr/>
          <p:nvPr>
            <p:extLst/>
          </p:nvPr>
        </p:nvGraphicFramePr>
        <p:xfrm>
          <a:off x="-5080" y="5783157"/>
          <a:ext cx="9010106" cy="554961"/>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Chart 5"/>
          <p:cNvGraphicFramePr/>
          <p:nvPr>
            <p:extLst/>
          </p:nvPr>
        </p:nvGraphicFramePr>
        <p:xfrm>
          <a:off x="284672" y="2208362"/>
          <a:ext cx="3062377" cy="3658080"/>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3" name="Chart 32"/>
          <p:cNvGraphicFramePr/>
          <p:nvPr>
            <p:extLst/>
          </p:nvPr>
        </p:nvGraphicFramePr>
        <p:xfrm>
          <a:off x="3163018" y="2205488"/>
          <a:ext cx="3062377" cy="36580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4" name="Chart 33"/>
          <p:cNvGraphicFramePr/>
          <p:nvPr>
            <p:extLst/>
          </p:nvPr>
        </p:nvGraphicFramePr>
        <p:xfrm>
          <a:off x="6078733" y="2205489"/>
          <a:ext cx="3062377" cy="3658080"/>
        </p:xfrm>
        <a:graphic>
          <a:graphicData uri="http://schemas.openxmlformats.org/drawingml/2006/chart">
            <c:chart xmlns:c="http://schemas.openxmlformats.org/drawingml/2006/chart" xmlns:r="http://schemas.openxmlformats.org/officeDocument/2006/relationships" r:id="rId7"/>
          </a:graphicData>
        </a:graphic>
      </p:graphicFrame>
      <p:cxnSp>
        <p:nvCxnSpPr>
          <p:cNvPr id="8" name="Straight Connector 7"/>
          <p:cNvCxnSpPr/>
          <p:nvPr/>
        </p:nvCxnSpPr>
        <p:spPr>
          <a:xfrm>
            <a:off x="3260785" y="1915063"/>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139128" y="1912188"/>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15659" y="1785668"/>
            <a:ext cx="2955379" cy="523220"/>
          </a:xfrm>
          <a:prstGeom prst="rect">
            <a:avLst/>
          </a:prstGeom>
          <a:noFill/>
        </p:spPr>
        <p:txBody>
          <a:bodyPr wrap="square" rtlCol="0">
            <a:spAutoFit/>
          </a:bodyPr>
          <a:lstStyle/>
          <a:p>
            <a:pPr algn="ctr"/>
            <a:r>
              <a:rPr lang="en-US" sz="1400" b="1" dirty="0"/>
              <a:t>Ends the mandate that people must have health insurance or pay a fine</a:t>
            </a:r>
          </a:p>
        </p:txBody>
      </p:sp>
      <p:sp>
        <p:nvSpPr>
          <p:cNvPr id="39" name="TextBox 38"/>
          <p:cNvSpPr txBox="1"/>
          <p:nvPr/>
        </p:nvSpPr>
        <p:spPr>
          <a:xfrm>
            <a:off x="3283783" y="1782794"/>
            <a:ext cx="2812212" cy="307777"/>
          </a:xfrm>
          <a:prstGeom prst="rect">
            <a:avLst/>
          </a:prstGeom>
          <a:noFill/>
        </p:spPr>
        <p:txBody>
          <a:bodyPr wrap="square" rtlCol="0">
            <a:spAutoFit/>
          </a:bodyPr>
          <a:lstStyle/>
          <a:p>
            <a:pPr algn="ctr"/>
            <a:r>
              <a:rPr lang="en-US" sz="1400" b="1" dirty="0"/>
              <a:t>Changes key parts of Obamacare</a:t>
            </a:r>
          </a:p>
        </p:txBody>
      </p:sp>
      <p:sp>
        <p:nvSpPr>
          <p:cNvPr id="40" name="TextBox 39"/>
          <p:cNvSpPr txBox="1"/>
          <p:nvPr/>
        </p:nvSpPr>
        <p:spPr>
          <a:xfrm>
            <a:off x="6242636" y="1782797"/>
            <a:ext cx="2812212" cy="523220"/>
          </a:xfrm>
          <a:prstGeom prst="rect">
            <a:avLst/>
          </a:prstGeom>
          <a:noFill/>
        </p:spPr>
        <p:txBody>
          <a:bodyPr wrap="square" rtlCol="0">
            <a:spAutoFit/>
          </a:bodyPr>
          <a:lstStyle/>
          <a:p>
            <a:pPr algn="ctr"/>
            <a:r>
              <a:rPr lang="en-US" sz="1400" b="1" dirty="0"/>
              <a:t>Gives states the ability to waive regulations created by Obamacare</a:t>
            </a:r>
          </a:p>
        </p:txBody>
      </p:sp>
      <p:sp>
        <p:nvSpPr>
          <p:cNvPr id="10" name="TextBox 9"/>
          <p:cNvSpPr txBox="1"/>
          <p:nvPr/>
        </p:nvSpPr>
        <p:spPr>
          <a:xfrm>
            <a:off x="620785" y="2915342"/>
            <a:ext cx="523026" cy="307777"/>
          </a:xfrm>
          <a:prstGeom prst="rect">
            <a:avLst/>
          </a:prstGeom>
          <a:noFill/>
        </p:spPr>
        <p:txBody>
          <a:bodyPr wrap="square" rtlCol="0">
            <a:spAutoFit/>
          </a:bodyPr>
          <a:lstStyle/>
          <a:p>
            <a:pPr algn="ctr"/>
            <a:r>
              <a:rPr lang="en-US" sz="1400" b="1" dirty="0">
                <a:solidFill>
                  <a:schemeClr val="accent3"/>
                </a:solidFill>
              </a:rPr>
              <a:t>43%</a:t>
            </a:r>
          </a:p>
        </p:txBody>
      </p:sp>
      <p:sp>
        <p:nvSpPr>
          <p:cNvPr id="42" name="TextBox 41"/>
          <p:cNvSpPr txBox="1"/>
          <p:nvPr/>
        </p:nvSpPr>
        <p:spPr>
          <a:xfrm>
            <a:off x="622183" y="4808851"/>
            <a:ext cx="523026" cy="307777"/>
          </a:xfrm>
          <a:prstGeom prst="rect">
            <a:avLst/>
          </a:prstGeom>
          <a:noFill/>
        </p:spPr>
        <p:txBody>
          <a:bodyPr wrap="square" rtlCol="0">
            <a:spAutoFit/>
          </a:bodyPr>
          <a:lstStyle/>
          <a:p>
            <a:pPr algn="ctr"/>
            <a:r>
              <a:rPr lang="en-US" sz="1400" b="1" dirty="0">
                <a:solidFill>
                  <a:srgbClr val="C00000"/>
                </a:solidFill>
              </a:rPr>
              <a:t>52%</a:t>
            </a:r>
          </a:p>
        </p:txBody>
      </p:sp>
      <p:sp>
        <p:nvSpPr>
          <p:cNvPr id="43" name="TextBox 42"/>
          <p:cNvSpPr txBox="1"/>
          <p:nvPr/>
        </p:nvSpPr>
        <p:spPr>
          <a:xfrm>
            <a:off x="1561751" y="2804998"/>
            <a:ext cx="523026" cy="307777"/>
          </a:xfrm>
          <a:prstGeom prst="rect">
            <a:avLst/>
          </a:prstGeom>
          <a:noFill/>
        </p:spPr>
        <p:txBody>
          <a:bodyPr wrap="square" rtlCol="0">
            <a:spAutoFit/>
          </a:bodyPr>
          <a:lstStyle/>
          <a:p>
            <a:pPr algn="ctr"/>
            <a:r>
              <a:rPr lang="en-US" sz="1400" b="1" dirty="0">
                <a:solidFill>
                  <a:schemeClr val="accent3"/>
                </a:solidFill>
              </a:rPr>
              <a:t>51%</a:t>
            </a:r>
          </a:p>
        </p:txBody>
      </p:sp>
      <p:sp>
        <p:nvSpPr>
          <p:cNvPr id="44" name="TextBox 43"/>
          <p:cNvSpPr txBox="1"/>
          <p:nvPr/>
        </p:nvSpPr>
        <p:spPr>
          <a:xfrm>
            <a:off x="1563149" y="4697165"/>
            <a:ext cx="523026" cy="307777"/>
          </a:xfrm>
          <a:prstGeom prst="rect">
            <a:avLst/>
          </a:prstGeom>
          <a:noFill/>
        </p:spPr>
        <p:txBody>
          <a:bodyPr wrap="square" rtlCol="0">
            <a:spAutoFit/>
          </a:bodyPr>
          <a:lstStyle/>
          <a:p>
            <a:pPr algn="ctr"/>
            <a:r>
              <a:rPr lang="en-US" sz="1400" b="1" dirty="0">
                <a:solidFill>
                  <a:srgbClr val="C00000"/>
                </a:solidFill>
              </a:rPr>
              <a:t>45%</a:t>
            </a:r>
          </a:p>
        </p:txBody>
      </p:sp>
      <p:sp>
        <p:nvSpPr>
          <p:cNvPr id="45" name="TextBox 44"/>
          <p:cNvSpPr txBox="1"/>
          <p:nvPr/>
        </p:nvSpPr>
        <p:spPr>
          <a:xfrm>
            <a:off x="2482247" y="2920822"/>
            <a:ext cx="523026" cy="307777"/>
          </a:xfrm>
          <a:prstGeom prst="rect">
            <a:avLst/>
          </a:prstGeom>
          <a:noFill/>
        </p:spPr>
        <p:txBody>
          <a:bodyPr wrap="square" rtlCol="0">
            <a:spAutoFit/>
          </a:bodyPr>
          <a:lstStyle/>
          <a:p>
            <a:pPr algn="ctr"/>
            <a:r>
              <a:rPr lang="en-US" sz="1400" b="1" dirty="0">
                <a:solidFill>
                  <a:schemeClr val="accent3"/>
                </a:solidFill>
              </a:rPr>
              <a:t>44%</a:t>
            </a:r>
          </a:p>
        </p:txBody>
      </p:sp>
      <p:sp>
        <p:nvSpPr>
          <p:cNvPr id="53" name="TextBox 52"/>
          <p:cNvSpPr txBox="1"/>
          <p:nvPr/>
        </p:nvSpPr>
        <p:spPr>
          <a:xfrm>
            <a:off x="2471453" y="4837373"/>
            <a:ext cx="523026" cy="307777"/>
          </a:xfrm>
          <a:prstGeom prst="rect">
            <a:avLst/>
          </a:prstGeom>
          <a:noFill/>
        </p:spPr>
        <p:txBody>
          <a:bodyPr wrap="square" rtlCol="0">
            <a:spAutoFit/>
          </a:bodyPr>
          <a:lstStyle/>
          <a:p>
            <a:pPr algn="ctr"/>
            <a:r>
              <a:rPr lang="en-US" sz="1400" b="1" dirty="0">
                <a:solidFill>
                  <a:srgbClr val="C00000"/>
                </a:solidFill>
              </a:rPr>
              <a:t>51%</a:t>
            </a:r>
          </a:p>
        </p:txBody>
      </p:sp>
      <p:sp>
        <p:nvSpPr>
          <p:cNvPr id="62" name="TextBox 61"/>
          <p:cNvSpPr txBox="1"/>
          <p:nvPr/>
        </p:nvSpPr>
        <p:spPr>
          <a:xfrm>
            <a:off x="3492001" y="2897054"/>
            <a:ext cx="523026" cy="307777"/>
          </a:xfrm>
          <a:prstGeom prst="rect">
            <a:avLst/>
          </a:prstGeom>
          <a:noFill/>
        </p:spPr>
        <p:txBody>
          <a:bodyPr wrap="square" rtlCol="0">
            <a:spAutoFit/>
          </a:bodyPr>
          <a:lstStyle/>
          <a:p>
            <a:pPr algn="ctr"/>
            <a:r>
              <a:rPr lang="en-US" sz="1400" b="1" dirty="0">
                <a:solidFill>
                  <a:schemeClr val="accent3"/>
                </a:solidFill>
              </a:rPr>
              <a:t>45%</a:t>
            </a:r>
          </a:p>
        </p:txBody>
      </p:sp>
      <p:sp>
        <p:nvSpPr>
          <p:cNvPr id="66" name="TextBox 65"/>
          <p:cNvSpPr txBox="1"/>
          <p:nvPr/>
        </p:nvSpPr>
        <p:spPr>
          <a:xfrm>
            <a:off x="3493399" y="4802755"/>
            <a:ext cx="523026" cy="307777"/>
          </a:xfrm>
          <a:prstGeom prst="rect">
            <a:avLst/>
          </a:prstGeom>
          <a:noFill/>
        </p:spPr>
        <p:txBody>
          <a:bodyPr wrap="square" rtlCol="0">
            <a:spAutoFit/>
          </a:bodyPr>
          <a:lstStyle/>
          <a:p>
            <a:pPr algn="ctr"/>
            <a:r>
              <a:rPr lang="en-US" sz="1400" b="1" dirty="0">
                <a:solidFill>
                  <a:srgbClr val="C00000"/>
                </a:solidFill>
              </a:rPr>
              <a:t>43%</a:t>
            </a:r>
          </a:p>
        </p:txBody>
      </p:sp>
      <p:sp>
        <p:nvSpPr>
          <p:cNvPr id="75" name="TextBox 74"/>
          <p:cNvSpPr txBox="1"/>
          <p:nvPr/>
        </p:nvSpPr>
        <p:spPr>
          <a:xfrm>
            <a:off x="4432967" y="2530678"/>
            <a:ext cx="523026" cy="307777"/>
          </a:xfrm>
          <a:prstGeom prst="rect">
            <a:avLst/>
          </a:prstGeom>
          <a:noFill/>
        </p:spPr>
        <p:txBody>
          <a:bodyPr wrap="square" rtlCol="0">
            <a:spAutoFit/>
          </a:bodyPr>
          <a:lstStyle/>
          <a:p>
            <a:pPr algn="ctr"/>
            <a:r>
              <a:rPr lang="en-US" sz="1400" b="1" dirty="0">
                <a:solidFill>
                  <a:schemeClr val="accent3"/>
                </a:solidFill>
              </a:rPr>
              <a:t>67%</a:t>
            </a:r>
          </a:p>
        </p:txBody>
      </p:sp>
      <p:sp>
        <p:nvSpPr>
          <p:cNvPr id="76" name="TextBox 75"/>
          <p:cNvSpPr txBox="1"/>
          <p:nvPr/>
        </p:nvSpPr>
        <p:spPr>
          <a:xfrm>
            <a:off x="4434365" y="4435037"/>
            <a:ext cx="523026" cy="307777"/>
          </a:xfrm>
          <a:prstGeom prst="rect">
            <a:avLst/>
          </a:prstGeom>
          <a:noFill/>
        </p:spPr>
        <p:txBody>
          <a:bodyPr wrap="square" rtlCol="0">
            <a:spAutoFit/>
          </a:bodyPr>
          <a:lstStyle/>
          <a:p>
            <a:pPr algn="ctr"/>
            <a:r>
              <a:rPr lang="en-US" sz="1400" b="1" dirty="0">
                <a:solidFill>
                  <a:srgbClr val="C00000"/>
                </a:solidFill>
              </a:rPr>
              <a:t>21%</a:t>
            </a:r>
          </a:p>
        </p:txBody>
      </p:sp>
      <p:sp>
        <p:nvSpPr>
          <p:cNvPr id="77" name="TextBox 76"/>
          <p:cNvSpPr txBox="1"/>
          <p:nvPr/>
        </p:nvSpPr>
        <p:spPr>
          <a:xfrm>
            <a:off x="5365655" y="2817190"/>
            <a:ext cx="523026" cy="307777"/>
          </a:xfrm>
          <a:prstGeom prst="rect">
            <a:avLst/>
          </a:prstGeom>
          <a:noFill/>
        </p:spPr>
        <p:txBody>
          <a:bodyPr wrap="square" rtlCol="0">
            <a:spAutoFit/>
          </a:bodyPr>
          <a:lstStyle/>
          <a:p>
            <a:pPr algn="ctr"/>
            <a:r>
              <a:rPr lang="en-US" sz="1400" b="1" dirty="0">
                <a:solidFill>
                  <a:schemeClr val="accent3"/>
                </a:solidFill>
              </a:rPr>
              <a:t>50%</a:t>
            </a:r>
          </a:p>
        </p:txBody>
      </p:sp>
      <p:sp>
        <p:nvSpPr>
          <p:cNvPr id="78" name="TextBox 77"/>
          <p:cNvSpPr txBox="1"/>
          <p:nvPr/>
        </p:nvSpPr>
        <p:spPr>
          <a:xfrm>
            <a:off x="5354861" y="4709357"/>
            <a:ext cx="523026" cy="307777"/>
          </a:xfrm>
          <a:prstGeom prst="rect">
            <a:avLst/>
          </a:prstGeom>
          <a:noFill/>
        </p:spPr>
        <p:txBody>
          <a:bodyPr wrap="square" rtlCol="0">
            <a:spAutoFit/>
          </a:bodyPr>
          <a:lstStyle/>
          <a:p>
            <a:pPr algn="ctr"/>
            <a:r>
              <a:rPr lang="en-US" sz="1400" b="1" dirty="0">
                <a:solidFill>
                  <a:srgbClr val="C00000"/>
                </a:solidFill>
              </a:rPr>
              <a:t>38%</a:t>
            </a:r>
          </a:p>
        </p:txBody>
      </p:sp>
      <p:sp>
        <p:nvSpPr>
          <p:cNvPr id="79" name="TextBox 78"/>
          <p:cNvSpPr txBox="1"/>
          <p:nvPr/>
        </p:nvSpPr>
        <p:spPr>
          <a:xfrm>
            <a:off x="6424177" y="2988494"/>
            <a:ext cx="523026" cy="307777"/>
          </a:xfrm>
          <a:prstGeom prst="rect">
            <a:avLst/>
          </a:prstGeom>
          <a:noFill/>
        </p:spPr>
        <p:txBody>
          <a:bodyPr wrap="square" rtlCol="0">
            <a:spAutoFit/>
          </a:bodyPr>
          <a:lstStyle/>
          <a:p>
            <a:pPr algn="ctr"/>
            <a:r>
              <a:rPr lang="en-US" sz="1400" b="1" dirty="0">
                <a:solidFill>
                  <a:schemeClr val="accent3"/>
                </a:solidFill>
              </a:rPr>
              <a:t>41%</a:t>
            </a:r>
          </a:p>
        </p:txBody>
      </p:sp>
      <p:sp>
        <p:nvSpPr>
          <p:cNvPr id="80" name="TextBox 79"/>
          <p:cNvSpPr txBox="1"/>
          <p:nvPr/>
        </p:nvSpPr>
        <p:spPr>
          <a:xfrm>
            <a:off x="6425575" y="4882003"/>
            <a:ext cx="523026" cy="307777"/>
          </a:xfrm>
          <a:prstGeom prst="rect">
            <a:avLst/>
          </a:prstGeom>
          <a:noFill/>
        </p:spPr>
        <p:txBody>
          <a:bodyPr wrap="square" rtlCol="0">
            <a:spAutoFit/>
          </a:bodyPr>
          <a:lstStyle/>
          <a:p>
            <a:pPr algn="ctr"/>
            <a:r>
              <a:rPr lang="en-US" sz="1400" b="1" dirty="0">
                <a:solidFill>
                  <a:srgbClr val="C00000"/>
                </a:solidFill>
              </a:rPr>
              <a:t>53%</a:t>
            </a:r>
          </a:p>
        </p:txBody>
      </p:sp>
      <p:sp>
        <p:nvSpPr>
          <p:cNvPr id="81" name="TextBox 80"/>
          <p:cNvSpPr txBox="1"/>
          <p:nvPr/>
        </p:nvSpPr>
        <p:spPr>
          <a:xfrm>
            <a:off x="7365143" y="2585542"/>
            <a:ext cx="523026" cy="307777"/>
          </a:xfrm>
          <a:prstGeom prst="rect">
            <a:avLst/>
          </a:prstGeom>
          <a:noFill/>
        </p:spPr>
        <p:txBody>
          <a:bodyPr wrap="square" rtlCol="0">
            <a:spAutoFit/>
          </a:bodyPr>
          <a:lstStyle/>
          <a:p>
            <a:pPr algn="ctr"/>
            <a:r>
              <a:rPr lang="en-US" sz="1400" b="1" dirty="0">
                <a:solidFill>
                  <a:schemeClr val="accent3"/>
                </a:solidFill>
              </a:rPr>
              <a:t>65%</a:t>
            </a:r>
          </a:p>
        </p:txBody>
      </p:sp>
      <p:sp>
        <p:nvSpPr>
          <p:cNvPr id="82" name="TextBox 81"/>
          <p:cNvSpPr txBox="1"/>
          <p:nvPr/>
        </p:nvSpPr>
        <p:spPr>
          <a:xfrm>
            <a:off x="7366541" y="4502093"/>
            <a:ext cx="523026" cy="307777"/>
          </a:xfrm>
          <a:prstGeom prst="rect">
            <a:avLst/>
          </a:prstGeom>
          <a:noFill/>
        </p:spPr>
        <p:txBody>
          <a:bodyPr wrap="square" rtlCol="0">
            <a:spAutoFit/>
          </a:bodyPr>
          <a:lstStyle/>
          <a:p>
            <a:pPr algn="ctr"/>
            <a:r>
              <a:rPr lang="en-US" sz="1400" b="1" dirty="0">
                <a:solidFill>
                  <a:srgbClr val="C00000"/>
                </a:solidFill>
              </a:rPr>
              <a:t>28%</a:t>
            </a:r>
          </a:p>
        </p:txBody>
      </p:sp>
      <p:sp>
        <p:nvSpPr>
          <p:cNvPr id="83" name="TextBox 82"/>
          <p:cNvSpPr txBox="1"/>
          <p:nvPr/>
        </p:nvSpPr>
        <p:spPr>
          <a:xfrm>
            <a:off x="8297831" y="3030550"/>
            <a:ext cx="523026" cy="307777"/>
          </a:xfrm>
          <a:prstGeom prst="rect">
            <a:avLst/>
          </a:prstGeom>
          <a:noFill/>
        </p:spPr>
        <p:txBody>
          <a:bodyPr wrap="square" rtlCol="0">
            <a:spAutoFit/>
          </a:bodyPr>
          <a:lstStyle/>
          <a:p>
            <a:pPr algn="ctr"/>
            <a:r>
              <a:rPr lang="en-US" sz="1400" b="1" dirty="0">
                <a:solidFill>
                  <a:schemeClr val="accent3"/>
                </a:solidFill>
              </a:rPr>
              <a:t>36%</a:t>
            </a:r>
          </a:p>
        </p:txBody>
      </p:sp>
      <p:sp>
        <p:nvSpPr>
          <p:cNvPr id="84" name="TextBox 83"/>
          <p:cNvSpPr txBox="1"/>
          <p:nvPr/>
        </p:nvSpPr>
        <p:spPr>
          <a:xfrm>
            <a:off x="8287037" y="4934909"/>
            <a:ext cx="523026" cy="307777"/>
          </a:xfrm>
          <a:prstGeom prst="rect">
            <a:avLst/>
          </a:prstGeom>
          <a:noFill/>
        </p:spPr>
        <p:txBody>
          <a:bodyPr wrap="square" rtlCol="0">
            <a:spAutoFit/>
          </a:bodyPr>
          <a:lstStyle/>
          <a:p>
            <a:pPr algn="ctr"/>
            <a:r>
              <a:rPr lang="en-US" sz="1400" b="1" dirty="0">
                <a:solidFill>
                  <a:srgbClr val="C00000"/>
                </a:solidFill>
              </a:rPr>
              <a:t>55%</a:t>
            </a:r>
          </a:p>
        </p:txBody>
      </p:sp>
    </p:spTree>
    <p:extLst>
      <p:ext uri="{BB962C8B-B14F-4D97-AF65-F5344CB8AC3E}">
        <p14:creationId xmlns:p14="http://schemas.microsoft.com/office/powerpoint/2010/main" val="401275641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p:nvPr>
            <p:extLst>
              <p:ext uri="{D42A27DB-BD31-4B8C-83A1-F6EECF244321}">
                <p14:modId xmlns:p14="http://schemas.microsoft.com/office/powerpoint/2010/main" val="2874846812"/>
              </p:ext>
            </p:extLst>
          </p:nvPr>
        </p:nvGraphicFramePr>
        <p:xfrm>
          <a:off x="6717695" y="2198498"/>
          <a:ext cx="2434693" cy="3658080"/>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Support For Key Provisions </a:t>
            </a:r>
            <a:br>
              <a:rPr lang="en-US" dirty="0"/>
            </a:br>
            <a:r>
              <a:rPr lang="en-US" dirty="0"/>
              <a:t>By Party: 3</a:t>
            </a:r>
          </a:p>
        </p:txBody>
      </p:sp>
      <p:sp>
        <p:nvSpPr>
          <p:cNvPr id="4" name="Slide Number Placeholder 3"/>
          <p:cNvSpPr>
            <a:spLocks noGrp="1"/>
          </p:cNvSpPr>
          <p:nvPr>
            <p:ph type="sldNum" sz="quarter" idx="12"/>
          </p:nvPr>
        </p:nvSpPr>
        <p:spPr/>
        <p:txBody>
          <a:bodyPr/>
          <a:lstStyle/>
          <a:p>
            <a:fld id="{6113E31D-E2AB-40D1-8B51-AFA5AFEF393A}" type="slidenum">
              <a:rPr lang="en-US" smtClean="0"/>
              <a:t>26</a:t>
            </a:fld>
            <a:endParaRPr lang="en-US" dirty="0"/>
          </a:p>
        </p:txBody>
      </p: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26</a:t>
            </a:fld>
            <a:endParaRPr lang="en-US" dirty="0"/>
          </a:p>
        </p:txBody>
      </p:sp>
      <p:graphicFrame>
        <p:nvGraphicFramePr>
          <p:cNvPr id="54" name="Chart 53"/>
          <p:cNvGraphicFramePr/>
          <p:nvPr>
            <p:extLst/>
          </p:nvPr>
        </p:nvGraphicFramePr>
        <p:xfrm>
          <a:off x="0" y="6090407"/>
          <a:ext cx="9144000" cy="22021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4" name="Chart 73"/>
          <p:cNvGraphicFramePr/>
          <p:nvPr>
            <p:extLst/>
          </p:nvPr>
        </p:nvGraphicFramePr>
        <p:xfrm>
          <a:off x="-5080" y="5783157"/>
          <a:ext cx="9010106" cy="55496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Chart 5"/>
          <p:cNvGraphicFramePr/>
          <p:nvPr>
            <p:extLst>
              <p:ext uri="{D42A27DB-BD31-4B8C-83A1-F6EECF244321}">
                <p14:modId xmlns:p14="http://schemas.microsoft.com/office/powerpoint/2010/main" val="2267013399"/>
              </p:ext>
            </p:extLst>
          </p:nvPr>
        </p:nvGraphicFramePr>
        <p:xfrm>
          <a:off x="-554" y="2208362"/>
          <a:ext cx="2434693" cy="3658080"/>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33" name="Chart 32"/>
          <p:cNvGraphicFramePr/>
          <p:nvPr>
            <p:extLst/>
          </p:nvPr>
        </p:nvGraphicFramePr>
        <p:xfrm>
          <a:off x="2206672" y="2205488"/>
          <a:ext cx="2434693" cy="3658080"/>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4" name="Chart 33"/>
          <p:cNvGraphicFramePr/>
          <p:nvPr>
            <p:extLst/>
          </p:nvPr>
        </p:nvGraphicFramePr>
        <p:xfrm>
          <a:off x="4459656" y="2197100"/>
          <a:ext cx="2434693" cy="3658080"/>
        </p:xfrm>
        <a:graphic>
          <a:graphicData uri="http://schemas.openxmlformats.org/drawingml/2006/chart">
            <c:chart xmlns:c="http://schemas.openxmlformats.org/drawingml/2006/chart" xmlns:r="http://schemas.openxmlformats.org/officeDocument/2006/relationships" r:id="rId8"/>
          </a:graphicData>
        </a:graphic>
      </p:graphicFrame>
      <p:cxnSp>
        <p:nvCxnSpPr>
          <p:cNvPr id="8" name="Straight Connector 7"/>
          <p:cNvCxnSpPr/>
          <p:nvPr/>
        </p:nvCxnSpPr>
        <p:spPr>
          <a:xfrm>
            <a:off x="4561080" y="1915063"/>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cxnSp>
        <p:nvCxnSpPr>
          <p:cNvPr id="37" name="Straight Connector 36"/>
          <p:cNvCxnSpPr/>
          <p:nvPr/>
        </p:nvCxnSpPr>
        <p:spPr>
          <a:xfrm>
            <a:off x="6801859" y="1912188"/>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2454" y="1785668"/>
            <a:ext cx="2334594" cy="523220"/>
          </a:xfrm>
          <a:prstGeom prst="rect">
            <a:avLst/>
          </a:prstGeom>
          <a:noFill/>
        </p:spPr>
        <p:txBody>
          <a:bodyPr wrap="square" rtlCol="0">
            <a:spAutoFit/>
          </a:bodyPr>
          <a:lstStyle/>
          <a:p>
            <a:pPr algn="ctr"/>
            <a:r>
              <a:rPr lang="en-US" sz="1400" b="1" dirty="0"/>
              <a:t>Allows insurers to charge younger people less</a:t>
            </a:r>
          </a:p>
        </p:txBody>
      </p:sp>
      <p:sp>
        <p:nvSpPr>
          <p:cNvPr id="39" name="TextBox 38"/>
          <p:cNvSpPr txBox="1"/>
          <p:nvPr/>
        </p:nvSpPr>
        <p:spPr>
          <a:xfrm>
            <a:off x="2327437" y="1782794"/>
            <a:ext cx="2236174" cy="523220"/>
          </a:xfrm>
          <a:prstGeom prst="rect">
            <a:avLst/>
          </a:prstGeom>
          <a:noFill/>
        </p:spPr>
        <p:txBody>
          <a:bodyPr wrap="square" rtlCol="0">
            <a:spAutoFit/>
          </a:bodyPr>
          <a:lstStyle/>
          <a:p>
            <a:pPr algn="ctr"/>
            <a:r>
              <a:rPr lang="en-US" sz="1400" b="1" dirty="0"/>
              <a:t>Cuts funding for Medicaid by $800 billion</a:t>
            </a:r>
          </a:p>
        </p:txBody>
      </p:sp>
      <p:sp>
        <p:nvSpPr>
          <p:cNvPr id="40" name="TextBox 39"/>
          <p:cNvSpPr txBox="1"/>
          <p:nvPr/>
        </p:nvSpPr>
        <p:spPr>
          <a:xfrm>
            <a:off x="4580390" y="1782797"/>
            <a:ext cx="2231472" cy="523220"/>
          </a:xfrm>
          <a:prstGeom prst="rect">
            <a:avLst/>
          </a:prstGeom>
          <a:noFill/>
        </p:spPr>
        <p:txBody>
          <a:bodyPr wrap="square" rtlCol="0">
            <a:spAutoFit/>
          </a:bodyPr>
          <a:lstStyle/>
          <a:p>
            <a:pPr algn="ctr"/>
            <a:r>
              <a:rPr lang="en-US" sz="1400" b="1" dirty="0"/>
              <a:t>Surcharge of 30% on those who allow a 2-month gap</a:t>
            </a:r>
          </a:p>
        </p:txBody>
      </p:sp>
      <p:sp>
        <p:nvSpPr>
          <p:cNvPr id="10" name="TextBox 9"/>
          <p:cNvSpPr txBox="1"/>
          <p:nvPr/>
        </p:nvSpPr>
        <p:spPr>
          <a:xfrm>
            <a:off x="260058" y="3034610"/>
            <a:ext cx="523026" cy="307777"/>
          </a:xfrm>
          <a:prstGeom prst="rect">
            <a:avLst/>
          </a:prstGeom>
          <a:noFill/>
        </p:spPr>
        <p:txBody>
          <a:bodyPr wrap="square" rtlCol="0">
            <a:spAutoFit/>
          </a:bodyPr>
          <a:lstStyle/>
          <a:p>
            <a:pPr algn="ctr"/>
            <a:r>
              <a:rPr lang="en-US" sz="1400" b="1" dirty="0">
                <a:solidFill>
                  <a:schemeClr val="accent3"/>
                </a:solidFill>
              </a:rPr>
              <a:t>37%</a:t>
            </a:r>
          </a:p>
        </p:txBody>
      </p:sp>
      <p:sp>
        <p:nvSpPr>
          <p:cNvPr id="42" name="TextBox 41"/>
          <p:cNvSpPr txBox="1"/>
          <p:nvPr/>
        </p:nvSpPr>
        <p:spPr>
          <a:xfrm>
            <a:off x="253067" y="4941372"/>
            <a:ext cx="523026" cy="307777"/>
          </a:xfrm>
          <a:prstGeom prst="rect">
            <a:avLst/>
          </a:prstGeom>
          <a:noFill/>
        </p:spPr>
        <p:txBody>
          <a:bodyPr wrap="square" rtlCol="0">
            <a:spAutoFit/>
          </a:bodyPr>
          <a:lstStyle/>
          <a:p>
            <a:pPr algn="ctr"/>
            <a:r>
              <a:rPr lang="en-US" sz="1400" b="1" dirty="0">
                <a:solidFill>
                  <a:srgbClr val="C00000"/>
                </a:solidFill>
              </a:rPr>
              <a:t>56%</a:t>
            </a:r>
          </a:p>
        </p:txBody>
      </p:sp>
      <p:sp>
        <p:nvSpPr>
          <p:cNvPr id="43" name="TextBox 42"/>
          <p:cNvSpPr txBox="1"/>
          <p:nvPr/>
        </p:nvSpPr>
        <p:spPr>
          <a:xfrm>
            <a:off x="957743" y="2778494"/>
            <a:ext cx="523026" cy="307777"/>
          </a:xfrm>
          <a:prstGeom prst="rect">
            <a:avLst/>
          </a:prstGeom>
          <a:noFill/>
        </p:spPr>
        <p:txBody>
          <a:bodyPr wrap="square" rtlCol="0">
            <a:spAutoFit/>
          </a:bodyPr>
          <a:lstStyle/>
          <a:p>
            <a:pPr algn="ctr"/>
            <a:r>
              <a:rPr lang="en-US" sz="1400" b="1" dirty="0">
                <a:solidFill>
                  <a:schemeClr val="accent3"/>
                </a:solidFill>
              </a:rPr>
              <a:t>52%</a:t>
            </a:r>
          </a:p>
        </p:txBody>
      </p:sp>
      <p:sp>
        <p:nvSpPr>
          <p:cNvPr id="44" name="TextBox 43"/>
          <p:cNvSpPr txBox="1"/>
          <p:nvPr/>
        </p:nvSpPr>
        <p:spPr>
          <a:xfrm>
            <a:off x="959141" y="4697165"/>
            <a:ext cx="523026" cy="307777"/>
          </a:xfrm>
          <a:prstGeom prst="rect">
            <a:avLst/>
          </a:prstGeom>
          <a:noFill/>
        </p:spPr>
        <p:txBody>
          <a:bodyPr wrap="square" rtlCol="0">
            <a:spAutoFit/>
          </a:bodyPr>
          <a:lstStyle/>
          <a:p>
            <a:pPr algn="ctr"/>
            <a:r>
              <a:rPr lang="en-US" sz="1400" b="1" dirty="0">
                <a:solidFill>
                  <a:srgbClr val="C00000"/>
                </a:solidFill>
              </a:rPr>
              <a:t>42%</a:t>
            </a:r>
          </a:p>
        </p:txBody>
      </p:sp>
      <p:sp>
        <p:nvSpPr>
          <p:cNvPr id="45" name="TextBox 44"/>
          <p:cNvSpPr txBox="1"/>
          <p:nvPr/>
        </p:nvSpPr>
        <p:spPr>
          <a:xfrm>
            <a:off x="1676903" y="3013586"/>
            <a:ext cx="523026" cy="307777"/>
          </a:xfrm>
          <a:prstGeom prst="rect">
            <a:avLst/>
          </a:prstGeom>
          <a:noFill/>
        </p:spPr>
        <p:txBody>
          <a:bodyPr wrap="square" rtlCol="0">
            <a:spAutoFit/>
          </a:bodyPr>
          <a:lstStyle/>
          <a:p>
            <a:pPr algn="ctr"/>
            <a:r>
              <a:rPr lang="en-US" sz="1400" b="1" dirty="0">
                <a:solidFill>
                  <a:schemeClr val="accent3"/>
                </a:solidFill>
              </a:rPr>
              <a:t>37%</a:t>
            </a:r>
          </a:p>
        </p:txBody>
      </p:sp>
      <p:sp>
        <p:nvSpPr>
          <p:cNvPr id="53" name="TextBox 52"/>
          <p:cNvSpPr txBox="1"/>
          <p:nvPr/>
        </p:nvSpPr>
        <p:spPr>
          <a:xfrm>
            <a:off x="1674498" y="4935000"/>
            <a:ext cx="523026" cy="307777"/>
          </a:xfrm>
          <a:prstGeom prst="rect">
            <a:avLst/>
          </a:prstGeom>
          <a:noFill/>
        </p:spPr>
        <p:txBody>
          <a:bodyPr wrap="square" rtlCol="0">
            <a:spAutoFit/>
          </a:bodyPr>
          <a:lstStyle/>
          <a:p>
            <a:pPr algn="ctr"/>
            <a:r>
              <a:rPr lang="en-US" sz="1400" b="1" dirty="0">
                <a:solidFill>
                  <a:srgbClr val="C00000"/>
                </a:solidFill>
              </a:rPr>
              <a:t>56%</a:t>
            </a:r>
          </a:p>
        </p:txBody>
      </p:sp>
      <p:cxnSp>
        <p:nvCxnSpPr>
          <p:cNvPr id="36" name="Straight Connector 35"/>
          <p:cNvCxnSpPr/>
          <p:nvPr/>
        </p:nvCxnSpPr>
        <p:spPr>
          <a:xfrm>
            <a:off x="2314226" y="1916461"/>
            <a:ext cx="0" cy="4114800"/>
          </a:xfrm>
          <a:prstGeom prst="line">
            <a:avLst/>
          </a:prstGeom>
          <a:ln w="28575">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8" name="TextBox 37"/>
          <p:cNvSpPr txBox="1"/>
          <p:nvPr/>
        </p:nvSpPr>
        <p:spPr>
          <a:xfrm>
            <a:off x="6863596" y="1784195"/>
            <a:ext cx="2231472" cy="523220"/>
          </a:xfrm>
          <a:prstGeom prst="rect">
            <a:avLst/>
          </a:prstGeom>
          <a:noFill/>
        </p:spPr>
        <p:txBody>
          <a:bodyPr wrap="square" rtlCol="0">
            <a:spAutoFit/>
          </a:bodyPr>
          <a:lstStyle/>
          <a:p>
            <a:pPr algn="ctr"/>
            <a:r>
              <a:rPr lang="en-US" sz="1400" b="1" dirty="0"/>
              <a:t>Allows insurers to charge older people more</a:t>
            </a:r>
          </a:p>
        </p:txBody>
      </p:sp>
      <p:sp>
        <p:nvSpPr>
          <p:cNvPr id="41" name="TextBox 40"/>
          <p:cNvSpPr txBox="1"/>
          <p:nvPr/>
        </p:nvSpPr>
        <p:spPr>
          <a:xfrm>
            <a:off x="2459374" y="3176920"/>
            <a:ext cx="523026" cy="307777"/>
          </a:xfrm>
          <a:prstGeom prst="rect">
            <a:avLst/>
          </a:prstGeom>
          <a:noFill/>
        </p:spPr>
        <p:txBody>
          <a:bodyPr wrap="square" rtlCol="0">
            <a:spAutoFit/>
          </a:bodyPr>
          <a:lstStyle/>
          <a:p>
            <a:pPr algn="ctr"/>
            <a:r>
              <a:rPr lang="en-US" sz="1400" b="1" dirty="0">
                <a:solidFill>
                  <a:schemeClr val="accent3"/>
                </a:solidFill>
              </a:rPr>
              <a:t>28%</a:t>
            </a:r>
          </a:p>
        </p:txBody>
      </p:sp>
      <p:sp>
        <p:nvSpPr>
          <p:cNvPr id="46" name="TextBox 45"/>
          <p:cNvSpPr txBox="1"/>
          <p:nvPr/>
        </p:nvSpPr>
        <p:spPr>
          <a:xfrm>
            <a:off x="2452383" y="5070430"/>
            <a:ext cx="523026" cy="307777"/>
          </a:xfrm>
          <a:prstGeom prst="rect">
            <a:avLst/>
          </a:prstGeom>
          <a:noFill/>
        </p:spPr>
        <p:txBody>
          <a:bodyPr wrap="square" rtlCol="0">
            <a:spAutoFit/>
          </a:bodyPr>
          <a:lstStyle/>
          <a:p>
            <a:pPr algn="ctr"/>
            <a:r>
              <a:rPr lang="en-US" sz="1400" b="1" dirty="0">
                <a:solidFill>
                  <a:srgbClr val="C00000"/>
                </a:solidFill>
              </a:rPr>
              <a:t>64%</a:t>
            </a:r>
          </a:p>
        </p:txBody>
      </p:sp>
      <p:sp>
        <p:nvSpPr>
          <p:cNvPr id="47" name="TextBox 46"/>
          <p:cNvSpPr txBox="1"/>
          <p:nvPr/>
        </p:nvSpPr>
        <p:spPr>
          <a:xfrm>
            <a:off x="3157059" y="2781349"/>
            <a:ext cx="523026" cy="307777"/>
          </a:xfrm>
          <a:prstGeom prst="rect">
            <a:avLst/>
          </a:prstGeom>
          <a:noFill/>
        </p:spPr>
        <p:txBody>
          <a:bodyPr wrap="square" rtlCol="0">
            <a:spAutoFit/>
          </a:bodyPr>
          <a:lstStyle/>
          <a:p>
            <a:pPr algn="ctr"/>
            <a:r>
              <a:rPr lang="en-US" sz="1400" b="1" dirty="0">
                <a:solidFill>
                  <a:schemeClr val="accent3"/>
                </a:solidFill>
              </a:rPr>
              <a:t>53%</a:t>
            </a:r>
          </a:p>
        </p:txBody>
      </p:sp>
      <p:sp>
        <p:nvSpPr>
          <p:cNvPr id="48" name="TextBox 47"/>
          <p:cNvSpPr txBox="1"/>
          <p:nvPr/>
        </p:nvSpPr>
        <p:spPr>
          <a:xfrm>
            <a:off x="3158457" y="4693700"/>
            <a:ext cx="523026" cy="307777"/>
          </a:xfrm>
          <a:prstGeom prst="rect">
            <a:avLst/>
          </a:prstGeom>
          <a:noFill/>
        </p:spPr>
        <p:txBody>
          <a:bodyPr wrap="square" rtlCol="0">
            <a:spAutoFit/>
          </a:bodyPr>
          <a:lstStyle/>
          <a:p>
            <a:pPr algn="ctr"/>
            <a:r>
              <a:rPr lang="en-US" sz="1400" b="1" dirty="0">
                <a:solidFill>
                  <a:srgbClr val="C00000"/>
                </a:solidFill>
              </a:rPr>
              <a:t>38%</a:t>
            </a:r>
          </a:p>
        </p:txBody>
      </p:sp>
      <p:sp>
        <p:nvSpPr>
          <p:cNvPr id="49" name="TextBox 48"/>
          <p:cNvSpPr txBox="1"/>
          <p:nvPr/>
        </p:nvSpPr>
        <p:spPr>
          <a:xfrm>
            <a:off x="3876219" y="3182401"/>
            <a:ext cx="523026" cy="307777"/>
          </a:xfrm>
          <a:prstGeom prst="rect">
            <a:avLst/>
          </a:prstGeom>
          <a:noFill/>
        </p:spPr>
        <p:txBody>
          <a:bodyPr wrap="square" rtlCol="0">
            <a:spAutoFit/>
          </a:bodyPr>
          <a:lstStyle/>
          <a:p>
            <a:pPr algn="ctr"/>
            <a:r>
              <a:rPr lang="en-US" sz="1400" b="1" dirty="0">
                <a:solidFill>
                  <a:schemeClr val="accent3"/>
                </a:solidFill>
              </a:rPr>
              <a:t>27%</a:t>
            </a:r>
          </a:p>
        </p:txBody>
      </p:sp>
      <p:sp>
        <p:nvSpPr>
          <p:cNvPr id="50" name="TextBox 49"/>
          <p:cNvSpPr txBox="1"/>
          <p:nvPr/>
        </p:nvSpPr>
        <p:spPr>
          <a:xfrm>
            <a:off x="3873814" y="5077311"/>
            <a:ext cx="523026" cy="307777"/>
          </a:xfrm>
          <a:prstGeom prst="rect">
            <a:avLst/>
          </a:prstGeom>
          <a:noFill/>
        </p:spPr>
        <p:txBody>
          <a:bodyPr wrap="square" rtlCol="0">
            <a:spAutoFit/>
          </a:bodyPr>
          <a:lstStyle/>
          <a:p>
            <a:pPr algn="ctr"/>
            <a:r>
              <a:rPr lang="en-US" sz="1400" b="1" dirty="0">
                <a:solidFill>
                  <a:srgbClr val="C00000"/>
                </a:solidFill>
              </a:rPr>
              <a:t>63%</a:t>
            </a:r>
          </a:p>
        </p:txBody>
      </p:sp>
      <p:sp>
        <p:nvSpPr>
          <p:cNvPr id="51" name="TextBox 50"/>
          <p:cNvSpPr txBox="1"/>
          <p:nvPr/>
        </p:nvSpPr>
        <p:spPr>
          <a:xfrm>
            <a:off x="4699237" y="3213515"/>
            <a:ext cx="523026" cy="307777"/>
          </a:xfrm>
          <a:prstGeom prst="rect">
            <a:avLst/>
          </a:prstGeom>
          <a:noFill/>
        </p:spPr>
        <p:txBody>
          <a:bodyPr wrap="square" rtlCol="0">
            <a:spAutoFit/>
          </a:bodyPr>
          <a:lstStyle/>
          <a:p>
            <a:pPr algn="ctr"/>
            <a:r>
              <a:rPr lang="en-US" sz="1400" b="1" dirty="0">
                <a:solidFill>
                  <a:schemeClr val="accent3"/>
                </a:solidFill>
              </a:rPr>
              <a:t>24%</a:t>
            </a:r>
          </a:p>
        </p:txBody>
      </p:sp>
      <p:sp>
        <p:nvSpPr>
          <p:cNvPr id="55" name="TextBox 54"/>
          <p:cNvSpPr txBox="1"/>
          <p:nvPr/>
        </p:nvSpPr>
        <p:spPr>
          <a:xfrm>
            <a:off x="4692246" y="5133529"/>
            <a:ext cx="523026" cy="307777"/>
          </a:xfrm>
          <a:prstGeom prst="rect">
            <a:avLst/>
          </a:prstGeom>
          <a:noFill/>
        </p:spPr>
        <p:txBody>
          <a:bodyPr wrap="square" rtlCol="0">
            <a:spAutoFit/>
          </a:bodyPr>
          <a:lstStyle/>
          <a:p>
            <a:pPr algn="ctr"/>
            <a:r>
              <a:rPr lang="en-US" sz="1400" b="1" dirty="0">
                <a:solidFill>
                  <a:srgbClr val="C00000"/>
                </a:solidFill>
              </a:rPr>
              <a:t>69%</a:t>
            </a:r>
          </a:p>
        </p:txBody>
      </p:sp>
      <p:sp>
        <p:nvSpPr>
          <p:cNvPr id="56" name="TextBox 55"/>
          <p:cNvSpPr txBox="1"/>
          <p:nvPr/>
        </p:nvSpPr>
        <p:spPr>
          <a:xfrm>
            <a:off x="5396922" y="3121895"/>
            <a:ext cx="523026" cy="307777"/>
          </a:xfrm>
          <a:prstGeom prst="rect">
            <a:avLst/>
          </a:prstGeom>
          <a:noFill/>
        </p:spPr>
        <p:txBody>
          <a:bodyPr wrap="square" rtlCol="0">
            <a:spAutoFit/>
          </a:bodyPr>
          <a:lstStyle/>
          <a:p>
            <a:pPr algn="ctr"/>
            <a:r>
              <a:rPr lang="en-US" sz="1400" b="1" dirty="0">
                <a:solidFill>
                  <a:schemeClr val="accent3"/>
                </a:solidFill>
              </a:rPr>
              <a:t>30%</a:t>
            </a:r>
          </a:p>
        </p:txBody>
      </p:sp>
      <p:sp>
        <p:nvSpPr>
          <p:cNvPr id="57" name="TextBox 56"/>
          <p:cNvSpPr txBox="1"/>
          <p:nvPr/>
        </p:nvSpPr>
        <p:spPr>
          <a:xfrm>
            <a:off x="5398320" y="5035096"/>
            <a:ext cx="523026" cy="307777"/>
          </a:xfrm>
          <a:prstGeom prst="rect">
            <a:avLst/>
          </a:prstGeom>
          <a:noFill/>
        </p:spPr>
        <p:txBody>
          <a:bodyPr wrap="square" rtlCol="0">
            <a:spAutoFit/>
          </a:bodyPr>
          <a:lstStyle/>
          <a:p>
            <a:pPr algn="ctr"/>
            <a:r>
              <a:rPr lang="en-US" sz="1400" b="1" dirty="0">
                <a:solidFill>
                  <a:srgbClr val="C00000"/>
                </a:solidFill>
              </a:rPr>
              <a:t>59%</a:t>
            </a:r>
          </a:p>
        </p:txBody>
      </p:sp>
      <p:sp>
        <p:nvSpPr>
          <p:cNvPr id="58" name="TextBox 57"/>
          <p:cNvSpPr txBox="1"/>
          <p:nvPr/>
        </p:nvSpPr>
        <p:spPr>
          <a:xfrm>
            <a:off x="6116082" y="3112978"/>
            <a:ext cx="523026" cy="307777"/>
          </a:xfrm>
          <a:prstGeom prst="rect">
            <a:avLst/>
          </a:prstGeom>
          <a:noFill/>
        </p:spPr>
        <p:txBody>
          <a:bodyPr wrap="square" rtlCol="0">
            <a:spAutoFit/>
          </a:bodyPr>
          <a:lstStyle/>
          <a:p>
            <a:pPr algn="ctr"/>
            <a:r>
              <a:rPr lang="en-US" sz="1400" b="1" dirty="0">
                <a:solidFill>
                  <a:schemeClr val="accent3"/>
                </a:solidFill>
              </a:rPr>
              <a:t>31%</a:t>
            </a:r>
          </a:p>
        </p:txBody>
      </p:sp>
      <p:sp>
        <p:nvSpPr>
          <p:cNvPr id="59" name="TextBox 58"/>
          <p:cNvSpPr txBox="1"/>
          <p:nvPr/>
        </p:nvSpPr>
        <p:spPr>
          <a:xfrm>
            <a:off x="6113677" y="4981384"/>
            <a:ext cx="523026" cy="307777"/>
          </a:xfrm>
          <a:prstGeom prst="rect">
            <a:avLst/>
          </a:prstGeom>
          <a:noFill/>
        </p:spPr>
        <p:txBody>
          <a:bodyPr wrap="square" rtlCol="0">
            <a:spAutoFit/>
          </a:bodyPr>
          <a:lstStyle/>
          <a:p>
            <a:pPr algn="ctr"/>
            <a:r>
              <a:rPr lang="en-US" sz="1400" b="1" dirty="0">
                <a:solidFill>
                  <a:srgbClr val="C00000"/>
                </a:solidFill>
              </a:rPr>
              <a:t>64%</a:t>
            </a:r>
          </a:p>
        </p:txBody>
      </p:sp>
      <p:sp>
        <p:nvSpPr>
          <p:cNvPr id="60" name="TextBox 59"/>
          <p:cNvSpPr txBox="1"/>
          <p:nvPr/>
        </p:nvSpPr>
        <p:spPr>
          <a:xfrm>
            <a:off x="6964267" y="3306766"/>
            <a:ext cx="523026" cy="307777"/>
          </a:xfrm>
          <a:prstGeom prst="rect">
            <a:avLst/>
          </a:prstGeom>
          <a:noFill/>
        </p:spPr>
        <p:txBody>
          <a:bodyPr wrap="square" rtlCol="0">
            <a:spAutoFit/>
          </a:bodyPr>
          <a:lstStyle/>
          <a:p>
            <a:pPr algn="ctr"/>
            <a:r>
              <a:rPr lang="en-US" sz="1400" b="1" dirty="0">
                <a:solidFill>
                  <a:schemeClr val="accent3"/>
                </a:solidFill>
              </a:rPr>
              <a:t>20%</a:t>
            </a:r>
          </a:p>
        </p:txBody>
      </p:sp>
      <p:sp>
        <p:nvSpPr>
          <p:cNvPr id="61" name="TextBox 60"/>
          <p:cNvSpPr txBox="1"/>
          <p:nvPr/>
        </p:nvSpPr>
        <p:spPr>
          <a:xfrm>
            <a:off x="6957276" y="5187026"/>
            <a:ext cx="523026" cy="307777"/>
          </a:xfrm>
          <a:prstGeom prst="rect">
            <a:avLst/>
          </a:prstGeom>
          <a:noFill/>
        </p:spPr>
        <p:txBody>
          <a:bodyPr wrap="square" rtlCol="0">
            <a:spAutoFit/>
          </a:bodyPr>
          <a:lstStyle/>
          <a:p>
            <a:pPr algn="ctr"/>
            <a:r>
              <a:rPr lang="en-US" sz="1400" b="1" dirty="0">
                <a:solidFill>
                  <a:srgbClr val="C00000"/>
                </a:solidFill>
              </a:rPr>
              <a:t>75%</a:t>
            </a:r>
          </a:p>
        </p:txBody>
      </p:sp>
      <p:sp>
        <p:nvSpPr>
          <p:cNvPr id="63" name="TextBox 62"/>
          <p:cNvSpPr txBox="1"/>
          <p:nvPr/>
        </p:nvSpPr>
        <p:spPr>
          <a:xfrm>
            <a:off x="7661952" y="3119708"/>
            <a:ext cx="523026" cy="307777"/>
          </a:xfrm>
          <a:prstGeom prst="rect">
            <a:avLst/>
          </a:prstGeom>
          <a:noFill/>
        </p:spPr>
        <p:txBody>
          <a:bodyPr wrap="square" rtlCol="0">
            <a:spAutoFit/>
          </a:bodyPr>
          <a:lstStyle/>
          <a:p>
            <a:pPr algn="ctr"/>
            <a:r>
              <a:rPr lang="en-US" sz="1400" b="1" dirty="0">
                <a:solidFill>
                  <a:schemeClr val="accent3"/>
                </a:solidFill>
              </a:rPr>
              <a:t>30%</a:t>
            </a:r>
          </a:p>
        </p:txBody>
      </p:sp>
      <p:sp>
        <p:nvSpPr>
          <p:cNvPr id="64" name="TextBox 63"/>
          <p:cNvSpPr txBox="1"/>
          <p:nvPr/>
        </p:nvSpPr>
        <p:spPr>
          <a:xfrm>
            <a:off x="7663350" y="5022331"/>
            <a:ext cx="523026" cy="307777"/>
          </a:xfrm>
          <a:prstGeom prst="rect">
            <a:avLst/>
          </a:prstGeom>
          <a:noFill/>
        </p:spPr>
        <p:txBody>
          <a:bodyPr wrap="square" rtlCol="0">
            <a:spAutoFit/>
          </a:bodyPr>
          <a:lstStyle/>
          <a:p>
            <a:pPr algn="ctr"/>
            <a:r>
              <a:rPr lang="en-US" sz="1400" b="1" dirty="0">
                <a:solidFill>
                  <a:srgbClr val="C00000"/>
                </a:solidFill>
              </a:rPr>
              <a:t>61%</a:t>
            </a:r>
          </a:p>
        </p:txBody>
      </p:sp>
      <p:sp>
        <p:nvSpPr>
          <p:cNvPr id="65" name="TextBox 64"/>
          <p:cNvSpPr txBox="1"/>
          <p:nvPr/>
        </p:nvSpPr>
        <p:spPr>
          <a:xfrm>
            <a:off x="8381112" y="3179725"/>
            <a:ext cx="523026" cy="307777"/>
          </a:xfrm>
          <a:prstGeom prst="rect">
            <a:avLst/>
          </a:prstGeom>
          <a:noFill/>
        </p:spPr>
        <p:txBody>
          <a:bodyPr wrap="square" rtlCol="0">
            <a:spAutoFit/>
          </a:bodyPr>
          <a:lstStyle/>
          <a:p>
            <a:pPr algn="ctr"/>
            <a:r>
              <a:rPr lang="en-US" sz="1400" b="1" dirty="0">
                <a:solidFill>
                  <a:schemeClr val="accent3"/>
                </a:solidFill>
              </a:rPr>
              <a:t>26%</a:t>
            </a:r>
          </a:p>
        </p:txBody>
      </p:sp>
      <p:sp>
        <p:nvSpPr>
          <p:cNvPr id="67" name="TextBox 66"/>
          <p:cNvSpPr txBox="1"/>
          <p:nvPr/>
        </p:nvSpPr>
        <p:spPr>
          <a:xfrm>
            <a:off x="8378707" y="5087888"/>
            <a:ext cx="523026" cy="307777"/>
          </a:xfrm>
          <a:prstGeom prst="rect">
            <a:avLst/>
          </a:prstGeom>
          <a:noFill/>
        </p:spPr>
        <p:txBody>
          <a:bodyPr wrap="square" rtlCol="0">
            <a:spAutoFit/>
          </a:bodyPr>
          <a:lstStyle/>
          <a:p>
            <a:pPr algn="ctr"/>
            <a:r>
              <a:rPr lang="en-US" sz="1400" b="1" dirty="0">
                <a:solidFill>
                  <a:srgbClr val="C00000"/>
                </a:solidFill>
              </a:rPr>
              <a:t>70%</a:t>
            </a:r>
          </a:p>
        </p:txBody>
      </p:sp>
    </p:spTree>
    <p:extLst>
      <p:ext uri="{BB962C8B-B14F-4D97-AF65-F5344CB8AC3E}">
        <p14:creationId xmlns:p14="http://schemas.microsoft.com/office/powerpoint/2010/main" val="27642577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Rectangle 33"/>
          <p:cNvSpPr/>
          <p:nvPr/>
        </p:nvSpPr>
        <p:spPr>
          <a:xfrm>
            <a:off x="52" y="2878505"/>
            <a:ext cx="9144000" cy="802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Rectangle 30"/>
          <p:cNvSpPr/>
          <p:nvPr/>
        </p:nvSpPr>
        <p:spPr>
          <a:xfrm>
            <a:off x="1477" y="4486542"/>
            <a:ext cx="9144000" cy="8025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aphicFrame>
        <p:nvGraphicFramePr>
          <p:cNvPr id="73" name="Chart 72"/>
          <p:cNvGraphicFramePr/>
          <p:nvPr>
            <p:extLst>
              <p:ext uri="{D42A27DB-BD31-4B8C-83A1-F6EECF244321}">
                <p14:modId xmlns:p14="http://schemas.microsoft.com/office/powerpoint/2010/main" val="1861496017"/>
              </p:ext>
            </p:extLst>
          </p:nvPr>
        </p:nvGraphicFramePr>
        <p:xfrm>
          <a:off x="3646752" y="1892895"/>
          <a:ext cx="5067298" cy="4347063"/>
        </p:xfrm>
        <a:graphic>
          <a:graphicData uri="http://schemas.openxmlformats.org/drawingml/2006/chart">
            <c:chart xmlns:c="http://schemas.openxmlformats.org/drawingml/2006/chart" xmlns:r="http://schemas.openxmlformats.org/officeDocument/2006/relationships" r:id="rId3"/>
          </a:graphicData>
        </a:graphic>
      </p:graphicFrame>
      <p:sp>
        <p:nvSpPr>
          <p:cNvPr id="2" name="Title 1"/>
          <p:cNvSpPr>
            <a:spLocks noGrp="1"/>
          </p:cNvSpPr>
          <p:nvPr>
            <p:ph type="title"/>
          </p:nvPr>
        </p:nvSpPr>
        <p:spPr/>
        <p:txBody>
          <a:bodyPr>
            <a:normAutofit/>
          </a:bodyPr>
          <a:lstStyle/>
          <a:p>
            <a:r>
              <a:rPr lang="en-US" dirty="0"/>
              <a:t>Reform Priorities: Tier 1</a:t>
            </a:r>
          </a:p>
        </p:txBody>
      </p:sp>
      <p:sp>
        <p:nvSpPr>
          <p:cNvPr id="4" name="Slide Number Placeholder 3"/>
          <p:cNvSpPr>
            <a:spLocks noGrp="1"/>
          </p:cNvSpPr>
          <p:nvPr>
            <p:ph type="sldNum" sz="quarter" idx="12"/>
          </p:nvPr>
        </p:nvSpPr>
        <p:spPr/>
        <p:txBody>
          <a:bodyPr/>
          <a:lstStyle/>
          <a:p>
            <a:fld id="{6113E31D-E2AB-40D1-8B51-AFA5AFEF393A}" type="slidenum">
              <a:rPr lang="en-US" smtClean="0"/>
              <a:t>27</a:t>
            </a:fld>
            <a:endParaRPr lang="en-US" dirty="0"/>
          </a:p>
        </p:txBody>
      </p:sp>
      <p:cxnSp>
        <p:nvCxnSpPr>
          <p:cNvPr id="49" name="Straight Connector 48"/>
          <p:cNvCxnSpPr/>
          <p:nvPr/>
        </p:nvCxnSpPr>
        <p:spPr>
          <a:xfrm>
            <a:off x="-12354" y="4488694"/>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50" name="Straight Connector 49"/>
          <p:cNvCxnSpPr/>
          <p:nvPr/>
        </p:nvCxnSpPr>
        <p:spPr>
          <a:xfrm>
            <a:off x="-4121" y="2867492"/>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27</a:t>
            </a:fld>
            <a:endParaRPr lang="en-US" dirty="0"/>
          </a:p>
        </p:txBody>
      </p:sp>
      <p:sp>
        <p:nvSpPr>
          <p:cNvPr id="55" name="TextBox 54"/>
          <p:cNvSpPr txBox="1"/>
          <p:nvPr/>
        </p:nvSpPr>
        <p:spPr>
          <a:xfrm>
            <a:off x="403767" y="3025011"/>
            <a:ext cx="4393768" cy="461665"/>
          </a:xfrm>
          <a:prstGeom prst="rect">
            <a:avLst/>
          </a:prstGeom>
          <a:noFill/>
        </p:spPr>
        <p:txBody>
          <a:bodyPr wrap="square" rtlCol="0">
            <a:spAutoFit/>
          </a:bodyPr>
          <a:lstStyle/>
          <a:p>
            <a:r>
              <a:rPr lang="en-US" sz="1200" b="1" dirty="0"/>
              <a:t>Guarantee affordable coverage for those with pre-existing conditions.</a:t>
            </a:r>
          </a:p>
        </p:txBody>
      </p:sp>
      <p:sp>
        <p:nvSpPr>
          <p:cNvPr id="56" name="TextBox 55"/>
          <p:cNvSpPr txBox="1"/>
          <p:nvPr/>
        </p:nvSpPr>
        <p:spPr>
          <a:xfrm>
            <a:off x="414485" y="4726662"/>
            <a:ext cx="4701532" cy="276999"/>
          </a:xfrm>
          <a:prstGeom prst="rect">
            <a:avLst/>
          </a:prstGeom>
          <a:noFill/>
        </p:spPr>
        <p:txBody>
          <a:bodyPr wrap="square" rtlCol="0">
            <a:spAutoFit/>
          </a:bodyPr>
          <a:lstStyle/>
          <a:p>
            <a:r>
              <a:rPr lang="en-US" sz="1200" b="1" dirty="0"/>
              <a:t>Make sure that your insurance plan will let you keep your doctor.</a:t>
            </a:r>
          </a:p>
        </p:txBody>
      </p:sp>
      <p:sp>
        <p:nvSpPr>
          <p:cNvPr id="57" name="TextBox 56"/>
          <p:cNvSpPr txBox="1"/>
          <p:nvPr/>
        </p:nvSpPr>
        <p:spPr>
          <a:xfrm>
            <a:off x="408011" y="3945176"/>
            <a:ext cx="4393768" cy="276999"/>
          </a:xfrm>
          <a:prstGeom prst="rect">
            <a:avLst/>
          </a:prstGeom>
          <a:noFill/>
        </p:spPr>
        <p:txBody>
          <a:bodyPr wrap="square" rtlCol="0">
            <a:spAutoFit/>
          </a:bodyPr>
          <a:lstStyle/>
          <a:p>
            <a:r>
              <a:rPr lang="en-US" sz="1200" b="1" dirty="0"/>
              <a:t>Give people more control over their own health care decisions.</a:t>
            </a:r>
          </a:p>
        </p:txBody>
      </p:sp>
      <p:sp>
        <p:nvSpPr>
          <p:cNvPr id="58" name="TextBox 57"/>
          <p:cNvSpPr txBox="1"/>
          <p:nvPr/>
        </p:nvSpPr>
        <p:spPr>
          <a:xfrm>
            <a:off x="8542316" y="2320211"/>
            <a:ext cx="535460" cy="307777"/>
          </a:xfrm>
          <a:prstGeom prst="rect">
            <a:avLst/>
          </a:prstGeom>
          <a:noFill/>
        </p:spPr>
        <p:txBody>
          <a:bodyPr wrap="square" rtlCol="0">
            <a:spAutoFit/>
          </a:bodyPr>
          <a:lstStyle/>
          <a:p>
            <a:pPr algn="ctr"/>
            <a:r>
              <a:rPr lang="en-US" sz="1400" b="1" dirty="0">
                <a:solidFill>
                  <a:schemeClr val="accent3"/>
                </a:solidFill>
              </a:rPr>
              <a:t>95%</a:t>
            </a:r>
          </a:p>
        </p:txBody>
      </p:sp>
      <p:sp>
        <p:nvSpPr>
          <p:cNvPr id="60" name="TextBox 59"/>
          <p:cNvSpPr txBox="1"/>
          <p:nvPr/>
        </p:nvSpPr>
        <p:spPr>
          <a:xfrm>
            <a:off x="8556857" y="3125598"/>
            <a:ext cx="535460" cy="307777"/>
          </a:xfrm>
          <a:prstGeom prst="rect">
            <a:avLst/>
          </a:prstGeom>
          <a:noFill/>
        </p:spPr>
        <p:txBody>
          <a:bodyPr wrap="square" rtlCol="0">
            <a:spAutoFit/>
          </a:bodyPr>
          <a:lstStyle/>
          <a:p>
            <a:pPr algn="ctr"/>
            <a:r>
              <a:rPr lang="en-US" sz="1400" b="1" dirty="0">
                <a:solidFill>
                  <a:schemeClr val="accent3"/>
                </a:solidFill>
              </a:rPr>
              <a:t>95%</a:t>
            </a:r>
          </a:p>
        </p:txBody>
      </p:sp>
      <p:sp>
        <p:nvSpPr>
          <p:cNvPr id="64" name="TextBox 63"/>
          <p:cNvSpPr txBox="1"/>
          <p:nvPr/>
        </p:nvSpPr>
        <p:spPr>
          <a:xfrm>
            <a:off x="8516678" y="4750941"/>
            <a:ext cx="535460" cy="307777"/>
          </a:xfrm>
          <a:prstGeom prst="rect">
            <a:avLst/>
          </a:prstGeom>
          <a:noFill/>
        </p:spPr>
        <p:txBody>
          <a:bodyPr wrap="square" rtlCol="0">
            <a:spAutoFit/>
          </a:bodyPr>
          <a:lstStyle/>
          <a:p>
            <a:pPr algn="ctr"/>
            <a:r>
              <a:rPr lang="en-US" sz="1400" b="1" dirty="0">
                <a:solidFill>
                  <a:schemeClr val="accent3"/>
                </a:solidFill>
              </a:rPr>
              <a:t>94%</a:t>
            </a:r>
          </a:p>
        </p:txBody>
      </p:sp>
      <p:cxnSp>
        <p:nvCxnSpPr>
          <p:cNvPr id="67" name="Straight Connector 66"/>
          <p:cNvCxnSpPr/>
          <p:nvPr/>
        </p:nvCxnSpPr>
        <p:spPr>
          <a:xfrm>
            <a:off x="-8774" y="3681865"/>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8" name="TextBox 67"/>
          <p:cNvSpPr txBox="1"/>
          <p:nvPr/>
        </p:nvSpPr>
        <p:spPr>
          <a:xfrm>
            <a:off x="8349668" y="5546364"/>
            <a:ext cx="535460" cy="307777"/>
          </a:xfrm>
          <a:prstGeom prst="rect">
            <a:avLst/>
          </a:prstGeom>
          <a:noFill/>
        </p:spPr>
        <p:txBody>
          <a:bodyPr wrap="square" rtlCol="0">
            <a:spAutoFit/>
          </a:bodyPr>
          <a:lstStyle/>
          <a:p>
            <a:pPr algn="ctr"/>
            <a:r>
              <a:rPr lang="en-US" sz="1400" b="1" dirty="0">
                <a:solidFill>
                  <a:schemeClr val="accent3"/>
                </a:solidFill>
              </a:rPr>
              <a:t>89%</a:t>
            </a:r>
          </a:p>
        </p:txBody>
      </p:sp>
      <p:sp>
        <p:nvSpPr>
          <p:cNvPr id="71" name="TextBox 70"/>
          <p:cNvSpPr txBox="1"/>
          <p:nvPr/>
        </p:nvSpPr>
        <p:spPr>
          <a:xfrm>
            <a:off x="410273" y="5556758"/>
            <a:ext cx="4393768" cy="276999"/>
          </a:xfrm>
          <a:prstGeom prst="rect">
            <a:avLst/>
          </a:prstGeom>
          <a:noFill/>
        </p:spPr>
        <p:txBody>
          <a:bodyPr wrap="square" rtlCol="0">
            <a:spAutoFit/>
          </a:bodyPr>
          <a:lstStyle/>
          <a:p>
            <a:r>
              <a:rPr lang="en-US" sz="1200" b="1" dirty="0"/>
              <a:t>Guarantee that no one who currently has insurance will lose it.</a:t>
            </a:r>
          </a:p>
        </p:txBody>
      </p:sp>
      <p:sp>
        <p:nvSpPr>
          <p:cNvPr id="72" name="TextBox 71"/>
          <p:cNvSpPr txBox="1"/>
          <p:nvPr/>
        </p:nvSpPr>
        <p:spPr>
          <a:xfrm>
            <a:off x="8550699" y="3937135"/>
            <a:ext cx="535460" cy="307777"/>
          </a:xfrm>
          <a:prstGeom prst="rect">
            <a:avLst/>
          </a:prstGeom>
          <a:noFill/>
        </p:spPr>
        <p:txBody>
          <a:bodyPr wrap="square" rtlCol="0">
            <a:spAutoFit/>
          </a:bodyPr>
          <a:lstStyle/>
          <a:p>
            <a:pPr algn="ctr"/>
            <a:r>
              <a:rPr lang="en-US" sz="1400" b="1" dirty="0">
                <a:solidFill>
                  <a:schemeClr val="accent3"/>
                </a:solidFill>
              </a:rPr>
              <a:t>95%</a:t>
            </a:r>
          </a:p>
        </p:txBody>
      </p:sp>
      <p:cxnSp>
        <p:nvCxnSpPr>
          <p:cNvPr id="30" name="Straight Connector 29"/>
          <p:cNvCxnSpPr/>
          <p:nvPr/>
        </p:nvCxnSpPr>
        <p:spPr>
          <a:xfrm>
            <a:off x="-1999" y="5294081"/>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35" name="TextBox 34"/>
          <p:cNvSpPr txBox="1"/>
          <p:nvPr/>
        </p:nvSpPr>
        <p:spPr>
          <a:xfrm>
            <a:off x="396368" y="2356047"/>
            <a:ext cx="4393768" cy="276999"/>
          </a:xfrm>
          <a:prstGeom prst="rect">
            <a:avLst/>
          </a:prstGeom>
          <a:noFill/>
        </p:spPr>
        <p:txBody>
          <a:bodyPr wrap="square" rtlCol="0">
            <a:spAutoFit/>
          </a:bodyPr>
          <a:lstStyle/>
          <a:p>
            <a:r>
              <a:rPr lang="en-US" sz="1200" b="1" dirty="0"/>
              <a:t>Make sure that every family has a choice of doctors.</a:t>
            </a:r>
          </a:p>
        </p:txBody>
      </p:sp>
      <p:graphicFrame>
        <p:nvGraphicFramePr>
          <p:cNvPr id="29" name="Chart 28"/>
          <p:cNvGraphicFramePr/>
          <p:nvPr>
            <p:extLst/>
          </p:nvPr>
        </p:nvGraphicFramePr>
        <p:xfrm>
          <a:off x="-138249" y="5783157"/>
          <a:ext cx="9010106" cy="554961"/>
        </p:xfrm>
        <a:graphic>
          <a:graphicData uri="http://schemas.openxmlformats.org/drawingml/2006/chart">
            <c:chart xmlns:c="http://schemas.openxmlformats.org/drawingml/2006/chart" xmlns:r="http://schemas.openxmlformats.org/officeDocument/2006/relationships" r:id="rId4"/>
          </a:graphicData>
        </a:graphic>
      </p:graphicFrame>
      <p:sp>
        <p:nvSpPr>
          <p:cNvPr id="28" name="TextBox 27"/>
          <p:cNvSpPr txBox="1"/>
          <p:nvPr/>
        </p:nvSpPr>
        <p:spPr>
          <a:xfrm>
            <a:off x="350378" y="1767758"/>
            <a:ext cx="8725256" cy="338554"/>
          </a:xfrm>
          <a:prstGeom prst="rect">
            <a:avLst/>
          </a:prstGeom>
          <a:noFill/>
        </p:spPr>
        <p:txBody>
          <a:bodyPr wrap="square" rtlCol="0">
            <a:spAutoFit/>
          </a:bodyPr>
          <a:lstStyle/>
          <a:p>
            <a:r>
              <a:rPr lang="en-US" sz="1600" dirty="0">
                <a:solidFill>
                  <a:schemeClr val="bg1">
                    <a:lumMod val="50000"/>
                  </a:schemeClr>
                </a:solidFill>
              </a:rPr>
              <a:t>Next, I’m doing to read you what some people say they want to see in healthcare reform going forward.  </a:t>
            </a:r>
          </a:p>
        </p:txBody>
      </p:sp>
    </p:spTree>
    <p:extLst>
      <p:ext uri="{BB962C8B-B14F-4D97-AF65-F5344CB8AC3E}">
        <p14:creationId xmlns:p14="http://schemas.microsoft.com/office/powerpoint/2010/main" val="35232442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 name="Rectangle 36"/>
          <p:cNvSpPr/>
          <p:nvPr/>
        </p:nvSpPr>
        <p:spPr>
          <a:xfrm>
            <a:off x="-1428" y="4955141"/>
            <a:ext cx="9144000" cy="572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Rectangle 35"/>
          <p:cNvSpPr/>
          <p:nvPr/>
        </p:nvSpPr>
        <p:spPr>
          <a:xfrm>
            <a:off x="13692" y="3801456"/>
            <a:ext cx="9144000" cy="572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0" y="2657743"/>
            <a:ext cx="9144000" cy="572568"/>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p:txBody>
          <a:bodyPr>
            <a:normAutofit/>
          </a:bodyPr>
          <a:lstStyle/>
          <a:p>
            <a:r>
              <a:rPr lang="en-US" dirty="0"/>
              <a:t>Reform Priorities: Tier 2</a:t>
            </a:r>
          </a:p>
        </p:txBody>
      </p:sp>
      <p:sp>
        <p:nvSpPr>
          <p:cNvPr id="4" name="Slide Number Placeholder 3"/>
          <p:cNvSpPr>
            <a:spLocks noGrp="1"/>
          </p:cNvSpPr>
          <p:nvPr>
            <p:ph type="sldNum" sz="quarter" idx="12"/>
          </p:nvPr>
        </p:nvSpPr>
        <p:spPr/>
        <p:txBody>
          <a:bodyPr/>
          <a:lstStyle/>
          <a:p>
            <a:fld id="{6113E31D-E2AB-40D1-8B51-AFA5AFEF393A}" type="slidenum">
              <a:rPr lang="en-US" smtClean="0"/>
              <a:t>28</a:t>
            </a:fld>
            <a:endParaRPr lang="en-US" dirty="0"/>
          </a:p>
        </p:txBody>
      </p: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28</a:t>
            </a:fld>
            <a:endParaRPr lang="en-US" dirty="0"/>
          </a:p>
        </p:txBody>
      </p:sp>
      <p:sp>
        <p:nvSpPr>
          <p:cNvPr id="55" name="TextBox 54"/>
          <p:cNvSpPr txBox="1"/>
          <p:nvPr/>
        </p:nvSpPr>
        <p:spPr>
          <a:xfrm>
            <a:off x="127306" y="3369709"/>
            <a:ext cx="4393768" cy="276999"/>
          </a:xfrm>
          <a:prstGeom prst="rect">
            <a:avLst/>
          </a:prstGeom>
          <a:noFill/>
        </p:spPr>
        <p:txBody>
          <a:bodyPr wrap="square" rtlCol="0">
            <a:spAutoFit/>
          </a:bodyPr>
          <a:lstStyle/>
          <a:p>
            <a:r>
              <a:rPr lang="en-US" sz="1200" b="1" dirty="0"/>
              <a:t>Lower co-pays for people with insurance</a:t>
            </a:r>
          </a:p>
        </p:txBody>
      </p:sp>
      <p:sp>
        <p:nvSpPr>
          <p:cNvPr id="56" name="TextBox 55"/>
          <p:cNvSpPr txBox="1"/>
          <p:nvPr/>
        </p:nvSpPr>
        <p:spPr>
          <a:xfrm>
            <a:off x="124206" y="4514770"/>
            <a:ext cx="4064551" cy="276999"/>
          </a:xfrm>
          <a:prstGeom prst="rect">
            <a:avLst/>
          </a:prstGeom>
          <a:noFill/>
        </p:spPr>
        <p:txBody>
          <a:bodyPr wrap="square" rtlCol="0">
            <a:spAutoFit/>
          </a:bodyPr>
          <a:lstStyle/>
          <a:p>
            <a:r>
              <a:rPr lang="en-US" sz="1200" b="1" dirty="0"/>
              <a:t>Taking the federal government out of health care decisions</a:t>
            </a:r>
          </a:p>
        </p:txBody>
      </p:sp>
      <p:sp>
        <p:nvSpPr>
          <p:cNvPr id="57" name="TextBox 56"/>
          <p:cNvSpPr txBox="1"/>
          <p:nvPr/>
        </p:nvSpPr>
        <p:spPr>
          <a:xfrm>
            <a:off x="137071" y="3817644"/>
            <a:ext cx="4393768" cy="461665"/>
          </a:xfrm>
          <a:prstGeom prst="rect">
            <a:avLst/>
          </a:prstGeom>
          <a:noFill/>
        </p:spPr>
        <p:txBody>
          <a:bodyPr wrap="square" rtlCol="0">
            <a:spAutoFit/>
          </a:bodyPr>
          <a:lstStyle/>
          <a:p>
            <a:r>
              <a:rPr lang="en-US" sz="1200" b="1" dirty="0"/>
              <a:t>Lower premiums for those who currently get health insurance from their employers</a:t>
            </a:r>
          </a:p>
        </p:txBody>
      </p:sp>
      <p:sp>
        <p:nvSpPr>
          <p:cNvPr id="70" name="TextBox 69"/>
          <p:cNvSpPr txBox="1"/>
          <p:nvPr/>
        </p:nvSpPr>
        <p:spPr>
          <a:xfrm>
            <a:off x="164046" y="5669365"/>
            <a:ext cx="4393768" cy="276999"/>
          </a:xfrm>
          <a:prstGeom prst="rect">
            <a:avLst/>
          </a:prstGeom>
          <a:noFill/>
        </p:spPr>
        <p:txBody>
          <a:bodyPr wrap="square" rtlCol="0">
            <a:spAutoFit/>
          </a:bodyPr>
          <a:lstStyle/>
          <a:p>
            <a:r>
              <a:rPr lang="en-US" sz="1200" b="1" dirty="0"/>
              <a:t>Repeal all of Obamacare</a:t>
            </a:r>
          </a:p>
        </p:txBody>
      </p:sp>
      <p:sp>
        <p:nvSpPr>
          <p:cNvPr id="71" name="TextBox 70"/>
          <p:cNvSpPr txBox="1"/>
          <p:nvPr/>
        </p:nvSpPr>
        <p:spPr>
          <a:xfrm>
            <a:off x="143812" y="5092074"/>
            <a:ext cx="4393768" cy="276999"/>
          </a:xfrm>
          <a:prstGeom prst="rect">
            <a:avLst/>
          </a:prstGeom>
          <a:noFill/>
        </p:spPr>
        <p:txBody>
          <a:bodyPr wrap="square" rtlCol="0">
            <a:spAutoFit/>
          </a:bodyPr>
          <a:lstStyle/>
          <a:p>
            <a:r>
              <a:rPr lang="en-US" sz="1200" b="1" dirty="0"/>
              <a:t>Lower premiums for those currently on Obamacare exchanges</a:t>
            </a:r>
          </a:p>
        </p:txBody>
      </p:sp>
      <p:sp>
        <p:nvSpPr>
          <p:cNvPr id="35" name="TextBox 34"/>
          <p:cNvSpPr txBox="1"/>
          <p:nvPr/>
        </p:nvSpPr>
        <p:spPr>
          <a:xfrm>
            <a:off x="139328" y="2125308"/>
            <a:ext cx="4926562" cy="461665"/>
          </a:xfrm>
          <a:prstGeom prst="rect">
            <a:avLst/>
          </a:prstGeom>
          <a:noFill/>
        </p:spPr>
        <p:txBody>
          <a:bodyPr wrap="square" rtlCol="0">
            <a:spAutoFit/>
          </a:bodyPr>
          <a:lstStyle/>
          <a:p>
            <a:r>
              <a:rPr lang="en-US" sz="1200" b="1" dirty="0"/>
              <a:t>Making sure the 24 million people who received health care under Obamacare keep their coverage</a:t>
            </a:r>
          </a:p>
        </p:txBody>
      </p:sp>
      <p:sp>
        <p:nvSpPr>
          <p:cNvPr id="39" name="TextBox 38"/>
          <p:cNvSpPr txBox="1"/>
          <p:nvPr/>
        </p:nvSpPr>
        <p:spPr>
          <a:xfrm>
            <a:off x="365498" y="1677050"/>
            <a:ext cx="8725256" cy="338554"/>
          </a:xfrm>
          <a:prstGeom prst="rect">
            <a:avLst/>
          </a:prstGeom>
          <a:noFill/>
        </p:spPr>
        <p:txBody>
          <a:bodyPr wrap="square" rtlCol="0">
            <a:spAutoFit/>
          </a:bodyPr>
          <a:lstStyle/>
          <a:p>
            <a:r>
              <a:rPr lang="en-US" sz="1600" dirty="0">
                <a:solidFill>
                  <a:schemeClr val="bg1">
                    <a:lumMod val="50000"/>
                  </a:schemeClr>
                </a:solidFill>
              </a:rPr>
              <a:t>Next, I’m doing to read you what some people say they want to see in healthcare reform going forward.  </a:t>
            </a:r>
          </a:p>
        </p:txBody>
      </p:sp>
      <p:graphicFrame>
        <p:nvGraphicFramePr>
          <p:cNvPr id="54" name="Chart 53"/>
          <p:cNvGraphicFramePr/>
          <p:nvPr>
            <p:extLst>
              <p:ext uri="{D42A27DB-BD31-4B8C-83A1-F6EECF244321}">
                <p14:modId xmlns:p14="http://schemas.microsoft.com/office/powerpoint/2010/main" val="1248353661"/>
              </p:ext>
            </p:extLst>
          </p:nvPr>
        </p:nvGraphicFramePr>
        <p:xfrm>
          <a:off x="3646752" y="1892895"/>
          <a:ext cx="5067298" cy="4347063"/>
        </p:xfrm>
        <a:graphic>
          <a:graphicData uri="http://schemas.openxmlformats.org/drawingml/2006/chart">
            <c:chart xmlns:c="http://schemas.openxmlformats.org/drawingml/2006/chart" xmlns:r="http://schemas.openxmlformats.org/officeDocument/2006/relationships" r:id="rId3"/>
          </a:graphicData>
        </a:graphic>
      </p:graphicFrame>
      <p:sp>
        <p:nvSpPr>
          <p:cNvPr id="59"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28</a:t>
            </a:fld>
            <a:endParaRPr lang="en-US" dirty="0"/>
          </a:p>
        </p:txBody>
      </p:sp>
      <p:cxnSp>
        <p:nvCxnSpPr>
          <p:cNvPr id="61" name="Straight Connector 60"/>
          <p:cNvCxnSpPr/>
          <p:nvPr/>
        </p:nvCxnSpPr>
        <p:spPr>
          <a:xfrm>
            <a:off x="-12354" y="4950168"/>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4121" y="3790440"/>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cxnSp>
        <p:nvCxnSpPr>
          <p:cNvPr id="63" name="Straight Connector 62"/>
          <p:cNvCxnSpPr/>
          <p:nvPr/>
        </p:nvCxnSpPr>
        <p:spPr>
          <a:xfrm>
            <a:off x="4116" y="2645568"/>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65"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28</a:t>
            </a:fld>
            <a:endParaRPr lang="en-US" dirty="0"/>
          </a:p>
        </p:txBody>
      </p:sp>
      <p:sp>
        <p:nvSpPr>
          <p:cNvPr id="66" name="TextBox 65"/>
          <p:cNvSpPr txBox="1"/>
          <p:nvPr/>
        </p:nvSpPr>
        <p:spPr>
          <a:xfrm>
            <a:off x="8213042" y="2199615"/>
            <a:ext cx="535460" cy="307777"/>
          </a:xfrm>
          <a:prstGeom prst="rect">
            <a:avLst/>
          </a:prstGeom>
          <a:noFill/>
        </p:spPr>
        <p:txBody>
          <a:bodyPr wrap="square" rtlCol="0">
            <a:spAutoFit/>
          </a:bodyPr>
          <a:lstStyle/>
          <a:p>
            <a:pPr algn="ctr"/>
            <a:r>
              <a:rPr lang="en-US" sz="1400" b="1" dirty="0">
                <a:solidFill>
                  <a:schemeClr val="accent3"/>
                </a:solidFill>
              </a:rPr>
              <a:t>85%</a:t>
            </a:r>
          </a:p>
        </p:txBody>
      </p:sp>
      <p:sp>
        <p:nvSpPr>
          <p:cNvPr id="69" name="TextBox 68"/>
          <p:cNvSpPr txBox="1"/>
          <p:nvPr/>
        </p:nvSpPr>
        <p:spPr>
          <a:xfrm>
            <a:off x="8082549" y="3350089"/>
            <a:ext cx="535460" cy="307777"/>
          </a:xfrm>
          <a:prstGeom prst="rect">
            <a:avLst/>
          </a:prstGeom>
          <a:noFill/>
        </p:spPr>
        <p:txBody>
          <a:bodyPr wrap="square" rtlCol="0">
            <a:spAutoFit/>
          </a:bodyPr>
          <a:lstStyle/>
          <a:p>
            <a:pPr algn="ctr"/>
            <a:r>
              <a:rPr lang="en-US" sz="1400" b="1" dirty="0">
                <a:solidFill>
                  <a:schemeClr val="accent3"/>
                </a:solidFill>
              </a:rPr>
              <a:t>81%</a:t>
            </a:r>
          </a:p>
        </p:txBody>
      </p:sp>
      <p:sp>
        <p:nvSpPr>
          <p:cNvPr id="74" name="TextBox 73"/>
          <p:cNvSpPr txBox="1"/>
          <p:nvPr/>
        </p:nvSpPr>
        <p:spPr>
          <a:xfrm>
            <a:off x="7984542" y="4509707"/>
            <a:ext cx="535460" cy="307777"/>
          </a:xfrm>
          <a:prstGeom prst="rect">
            <a:avLst/>
          </a:prstGeom>
          <a:noFill/>
        </p:spPr>
        <p:txBody>
          <a:bodyPr wrap="square" rtlCol="0">
            <a:spAutoFit/>
          </a:bodyPr>
          <a:lstStyle/>
          <a:p>
            <a:pPr algn="ctr"/>
            <a:r>
              <a:rPr lang="en-US" sz="1400" b="1" dirty="0">
                <a:solidFill>
                  <a:schemeClr val="accent3"/>
                </a:solidFill>
              </a:rPr>
              <a:t>78%</a:t>
            </a:r>
          </a:p>
        </p:txBody>
      </p:sp>
      <p:cxnSp>
        <p:nvCxnSpPr>
          <p:cNvPr id="75" name="Straight Connector 74"/>
          <p:cNvCxnSpPr/>
          <p:nvPr/>
        </p:nvCxnSpPr>
        <p:spPr>
          <a:xfrm>
            <a:off x="-8774" y="4374077"/>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6" name="TextBox 75"/>
          <p:cNvSpPr txBox="1"/>
          <p:nvPr/>
        </p:nvSpPr>
        <p:spPr>
          <a:xfrm>
            <a:off x="7773306" y="5088043"/>
            <a:ext cx="535460" cy="307777"/>
          </a:xfrm>
          <a:prstGeom prst="rect">
            <a:avLst/>
          </a:prstGeom>
          <a:noFill/>
        </p:spPr>
        <p:txBody>
          <a:bodyPr wrap="square" rtlCol="0">
            <a:spAutoFit/>
          </a:bodyPr>
          <a:lstStyle/>
          <a:p>
            <a:pPr algn="ctr"/>
            <a:r>
              <a:rPr lang="en-US" sz="1400" b="1" dirty="0">
                <a:solidFill>
                  <a:schemeClr val="accent3"/>
                </a:solidFill>
              </a:rPr>
              <a:t>72%</a:t>
            </a:r>
          </a:p>
        </p:txBody>
      </p:sp>
      <p:sp>
        <p:nvSpPr>
          <p:cNvPr id="77" name="TextBox 76"/>
          <p:cNvSpPr txBox="1"/>
          <p:nvPr/>
        </p:nvSpPr>
        <p:spPr>
          <a:xfrm>
            <a:off x="8050199" y="3920165"/>
            <a:ext cx="535460" cy="307777"/>
          </a:xfrm>
          <a:prstGeom prst="rect">
            <a:avLst/>
          </a:prstGeom>
          <a:noFill/>
        </p:spPr>
        <p:txBody>
          <a:bodyPr wrap="square" rtlCol="0">
            <a:spAutoFit/>
          </a:bodyPr>
          <a:lstStyle/>
          <a:p>
            <a:pPr algn="ctr"/>
            <a:r>
              <a:rPr lang="en-US" sz="1400" b="1" dirty="0">
                <a:solidFill>
                  <a:schemeClr val="accent3"/>
                </a:solidFill>
              </a:rPr>
              <a:t>80%</a:t>
            </a:r>
          </a:p>
        </p:txBody>
      </p:sp>
      <p:cxnSp>
        <p:nvCxnSpPr>
          <p:cNvPr id="78" name="Straight Connector 77"/>
          <p:cNvCxnSpPr/>
          <p:nvPr/>
        </p:nvCxnSpPr>
        <p:spPr>
          <a:xfrm>
            <a:off x="-1999" y="5524821"/>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
        <p:nvSpPr>
          <p:cNvPr id="79" name="TextBox 78"/>
          <p:cNvSpPr txBox="1"/>
          <p:nvPr/>
        </p:nvSpPr>
        <p:spPr>
          <a:xfrm>
            <a:off x="7370804" y="5665604"/>
            <a:ext cx="535460" cy="307777"/>
          </a:xfrm>
          <a:prstGeom prst="rect">
            <a:avLst/>
          </a:prstGeom>
          <a:noFill/>
        </p:spPr>
        <p:txBody>
          <a:bodyPr wrap="square" rtlCol="0">
            <a:spAutoFit/>
          </a:bodyPr>
          <a:lstStyle/>
          <a:p>
            <a:pPr algn="ctr"/>
            <a:r>
              <a:rPr lang="en-US" sz="1400" b="1" dirty="0">
                <a:solidFill>
                  <a:schemeClr val="accent3"/>
                </a:solidFill>
              </a:rPr>
              <a:t>60%</a:t>
            </a:r>
          </a:p>
        </p:txBody>
      </p:sp>
      <p:graphicFrame>
        <p:nvGraphicFramePr>
          <p:cNvPr id="80" name="Chart 79"/>
          <p:cNvGraphicFramePr/>
          <p:nvPr>
            <p:extLst/>
          </p:nvPr>
        </p:nvGraphicFramePr>
        <p:xfrm>
          <a:off x="-138249" y="5783157"/>
          <a:ext cx="9010106" cy="554961"/>
        </p:xfrm>
        <a:graphic>
          <a:graphicData uri="http://schemas.openxmlformats.org/drawingml/2006/chart">
            <c:chart xmlns:c="http://schemas.openxmlformats.org/drawingml/2006/chart" xmlns:r="http://schemas.openxmlformats.org/officeDocument/2006/relationships" r:id="rId4"/>
          </a:graphicData>
        </a:graphic>
      </p:graphicFrame>
      <p:sp>
        <p:nvSpPr>
          <p:cNvPr id="30" name="TextBox 29"/>
          <p:cNvSpPr txBox="1"/>
          <p:nvPr/>
        </p:nvSpPr>
        <p:spPr>
          <a:xfrm>
            <a:off x="133511" y="2712546"/>
            <a:ext cx="4393768" cy="461665"/>
          </a:xfrm>
          <a:prstGeom prst="rect">
            <a:avLst/>
          </a:prstGeom>
          <a:noFill/>
        </p:spPr>
        <p:txBody>
          <a:bodyPr wrap="square" rtlCol="0">
            <a:spAutoFit/>
          </a:bodyPr>
          <a:lstStyle/>
          <a:p>
            <a:r>
              <a:rPr lang="en-US" sz="1200" b="1" dirty="0"/>
              <a:t>Make health care coverage more affordable, even if that means keeping some of Obamacare.</a:t>
            </a:r>
          </a:p>
        </p:txBody>
      </p:sp>
      <p:sp>
        <p:nvSpPr>
          <p:cNvPr id="32" name="TextBox 31"/>
          <p:cNvSpPr txBox="1"/>
          <p:nvPr/>
        </p:nvSpPr>
        <p:spPr>
          <a:xfrm>
            <a:off x="8177434" y="2787851"/>
            <a:ext cx="535460" cy="307777"/>
          </a:xfrm>
          <a:prstGeom prst="rect">
            <a:avLst/>
          </a:prstGeom>
          <a:noFill/>
        </p:spPr>
        <p:txBody>
          <a:bodyPr wrap="square" rtlCol="0">
            <a:spAutoFit/>
          </a:bodyPr>
          <a:lstStyle/>
          <a:p>
            <a:pPr algn="ctr"/>
            <a:r>
              <a:rPr lang="en-US" sz="1400" b="1" dirty="0">
                <a:solidFill>
                  <a:schemeClr val="accent3"/>
                </a:solidFill>
              </a:rPr>
              <a:t>84%</a:t>
            </a:r>
          </a:p>
        </p:txBody>
      </p:sp>
      <p:cxnSp>
        <p:nvCxnSpPr>
          <p:cNvPr id="33" name="Straight Connector 32"/>
          <p:cNvCxnSpPr/>
          <p:nvPr/>
        </p:nvCxnSpPr>
        <p:spPr>
          <a:xfrm>
            <a:off x="-5854" y="3225260"/>
            <a:ext cx="9144000" cy="1"/>
          </a:xfrm>
          <a:prstGeom prst="line">
            <a:avLst/>
          </a:prstGeom>
          <a:ln>
            <a:solidFill>
              <a:schemeClr val="accent2">
                <a:lumMod val="60000"/>
                <a:lumOff val="4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3645365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Top Health Care Priorities</a:t>
            </a:r>
          </a:p>
        </p:txBody>
      </p:sp>
      <p:sp>
        <p:nvSpPr>
          <p:cNvPr id="4" name="Slide Number Placeholder 3"/>
          <p:cNvSpPr>
            <a:spLocks noGrp="1"/>
          </p:cNvSpPr>
          <p:nvPr>
            <p:ph type="sldNum" sz="quarter" idx="12"/>
          </p:nvPr>
        </p:nvSpPr>
        <p:spPr/>
        <p:txBody>
          <a:bodyPr/>
          <a:lstStyle/>
          <a:p>
            <a:fld id="{6113E31D-E2AB-40D1-8B51-AFA5AFEF393A}" type="slidenum">
              <a:rPr lang="en-US" smtClean="0"/>
              <a:t>29</a:t>
            </a:fld>
            <a:endParaRPr lang="en-US" dirty="0"/>
          </a:p>
        </p:txBody>
      </p:sp>
      <p:sp>
        <p:nvSpPr>
          <p:cNvPr id="52" name="Slide Number Placeholder 3"/>
          <p:cNvSpPr txBox="1">
            <a:spLocks/>
          </p:cNvSpPr>
          <p:nvPr/>
        </p:nvSpPr>
        <p:spPr>
          <a:xfrm>
            <a:off x="7425344" y="6459786"/>
            <a:ext cx="984019" cy="365125"/>
          </a:xfrm>
          <a:prstGeom prst="rect">
            <a:avLst/>
          </a:prstGeom>
        </p:spPr>
        <p:txBody>
          <a:bodyPr vert="horz" lIns="91440" tIns="45720" rIns="91440" bIns="45720" rtlCol="0" anchor="ctr"/>
          <a:lstStyle>
            <a:defPPr>
              <a:defRPr lang="en-US"/>
            </a:defPPr>
            <a:lvl1pPr marL="0" algn="r" defTabSz="457200" rtl="0" eaLnBrk="1" latinLnBrk="0" hangingPunct="1">
              <a:defRPr sz="1050" kern="1200">
                <a:solidFill>
                  <a:srgbClr val="FFFFFF"/>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6113E31D-E2AB-40D1-8B51-AFA5AFEF393A}" type="slidenum">
              <a:rPr lang="en-US" smtClean="0"/>
              <a:pPr/>
              <a:t>29</a:t>
            </a:fld>
            <a:endParaRPr lang="en-US" dirty="0"/>
          </a:p>
        </p:txBody>
      </p:sp>
      <p:graphicFrame>
        <p:nvGraphicFramePr>
          <p:cNvPr id="34" name="Chart 33"/>
          <p:cNvGraphicFramePr/>
          <p:nvPr>
            <p:extLst/>
          </p:nvPr>
        </p:nvGraphicFramePr>
        <p:xfrm>
          <a:off x="-138249" y="5783157"/>
          <a:ext cx="9010106" cy="554961"/>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1" name="Diagram 30"/>
          <p:cNvGraphicFramePr/>
          <p:nvPr>
            <p:extLst>
              <p:ext uri="{D42A27DB-BD31-4B8C-83A1-F6EECF244321}">
                <p14:modId xmlns:p14="http://schemas.microsoft.com/office/powerpoint/2010/main" val="3887037283"/>
              </p:ext>
            </p:extLst>
          </p:nvPr>
        </p:nvGraphicFramePr>
        <p:xfrm>
          <a:off x="523642" y="1737361"/>
          <a:ext cx="8243776" cy="4221617"/>
        </p:xfrm>
        <a:graphic>
          <a:graphicData uri="http://schemas.openxmlformats.org/drawingml/2006/diagram">
            <dgm:relIds xmlns:dgm="http://schemas.openxmlformats.org/drawingml/2006/diagram" xmlns:r="http://schemas.openxmlformats.org/officeDocument/2006/relationships" r:dm="rId4" r:lo="rId5" r:qs="rId6" r:cs="rId7"/>
          </a:graphicData>
        </a:graphic>
      </p:graphicFrame>
    </p:spTree>
    <p:extLst>
      <p:ext uri="{BB962C8B-B14F-4D97-AF65-F5344CB8AC3E}">
        <p14:creationId xmlns:p14="http://schemas.microsoft.com/office/powerpoint/2010/main" val="2641039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600" dirty="0"/>
              <a:t>Right Direction / Wrong Track</a:t>
            </a:r>
            <a:endParaRPr lang="en-US" sz="4400" dirty="0"/>
          </a:p>
        </p:txBody>
      </p:sp>
      <p:sp>
        <p:nvSpPr>
          <p:cNvPr id="4" name="Slide Number Placeholder 3"/>
          <p:cNvSpPr>
            <a:spLocks noGrp="1"/>
          </p:cNvSpPr>
          <p:nvPr>
            <p:ph type="sldNum" sz="quarter" idx="12"/>
          </p:nvPr>
        </p:nvSpPr>
        <p:spPr/>
        <p:txBody>
          <a:bodyPr/>
          <a:lstStyle/>
          <a:p>
            <a:fld id="{6113E31D-E2AB-40D1-8B51-AFA5AFEF393A}" type="slidenum">
              <a:rPr lang="en-US" smtClean="0"/>
              <a:t>3</a:t>
            </a:fld>
            <a:endParaRPr lang="en-US" dirty="0"/>
          </a:p>
        </p:txBody>
      </p:sp>
      <p:sp>
        <p:nvSpPr>
          <p:cNvPr id="8" name="TextBox 7"/>
          <p:cNvSpPr txBox="1"/>
          <p:nvPr/>
        </p:nvSpPr>
        <p:spPr>
          <a:xfrm>
            <a:off x="812801" y="1767758"/>
            <a:ext cx="7597422" cy="584775"/>
          </a:xfrm>
          <a:prstGeom prst="rect">
            <a:avLst/>
          </a:prstGeom>
          <a:noFill/>
        </p:spPr>
        <p:txBody>
          <a:bodyPr wrap="square" rtlCol="0">
            <a:spAutoFit/>
          </a:bodyPr>
          <a:lstStyle/>
          <a:p>
            <a:r>
              <a:rPr lang="en-US" sz="1600" dirty="0">
                <a:solidFill>
                  <a:schemeClr val="bg1">
                    <a:lumMod val="50000"/>
                  </a:schemeClr>
                </a:solidFill>
              </a:rPr>
              <a:t>Overall, do you think things in the country are headed in the right direction or are things off on the wrong track?</a:t>
            </a:r>
          </a:p>
        </p:txBody>
      </p:sp>
      <p:graphicFrame>
        <p:nvGraphicFramePr>
          <p:cNvPr id="9" name="Diagram 8"/>
          <p:cNvGraphicFramePr/>
          <p:nvPr>
            <p:extLst>
              <p:ext uri="{D42A27DB-BD31-4B8C-83A1-F6EECF244321}">
                <p14:modId xmlns:p14="http://schemas.microsoft.com/office/powerpoint/2010/main" val="4135464710"/>
              </p:ext>
            </p:extLst>
          </p:nvPr>
        </p:nvGraphicFramePr>
        <p:xfrm>
          <a:off x="3470475" y="2022976"/>
          <a:ext cx="5016381" cy="412761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graphicFrame>
        <p:nvGraphicFramePr>
          <p:cNvPr id="10" name="Content Placeholder 14"/>
          <p:cNvGraphicFramePr>
            <a:graphicFrameLocks noGrp="1"/>
          </p:cNvGraphicFramePr>
          <p:nvPr>
            <p:ph idx="1"/>
            <p:extLst>
              <p:ext uri="{D42A27DB-BD31-4B8C-83A1-F6EECF244321}">
                <p14:modId xmlns:p14="http://schemas.microsoft.com/office/powerpoint/2010/main" val="2233694671"/>
              </p:ext>
            </p:extLst>
          </p:nvPr>
        </p:nvGraphicFramePr>
        <p:xfrm>
          <a:off x="193040" y="2382931"/>
          <a:ext cx="4003404" cy="3904180"/>
        </p:xfrm>
        <a:graphic>
          <a:graphicData uri="http://schemas.openxmlformats.org/drawingml/2006/chart">
            <c:chart xmlns:c="http://schemas.openxmlformats.org/drawingml/2006/chart" xmlns:r="http://schemas.openxmlformats.org/officeDocument/2006/relationships" r:id="rId7"/>
          </a:graphicData>
        </a:graphic>
      </p:graphicFrame>
      <p:sp>
        <p:nvSpPr>
          <p:cNvPr id="3" name="TextBox 2"/>
          <p:cNvSpPr txBox="1"/>
          <p:nvPr/>
        </p:nvSpPr>
        <p:spPr>
          <a:xfrm>
            <a:off x="1179320" y="2448442"/>
            <a:ext cx="1948441" cy="338554"/>
          </a:xfrm>
          <a:prstGeom prst="rect">
            <a:avLst/>
          </a:prstGeom>
          <a:noFill/>
        </p:spPr>
        <p:txBody>
          <a:bodyPr wrap="square" rtlCol="0">
            <a:spAutoFit/>
          </a:bodyPr>
          <a:lstStyle/>
          <a:p>
            <a:pPr algn="ctr"/>
            <a:r>
              <a:rPr lang="en-US" sz="1600" b="1" dirty="0">
                <a:solidFill>
                  <a:schemeClr val="accent3"/>
                </a:solidFill>
              </a:rPr>
              <a:t>42% Right Direction</a:t>
            </a:r>
          </a:p>
        </p:txBody>
      </p:sp>
      <p:sp>
        <p:nvSpPr>
          <p:cNvPr id="11" name="TextBox 10"/>
          <p:cNvSpPr txBox="1"/>
          <p:nvPr/>
        </p:nvSpPr>
        <p:spPr>
          <a:xfrm>
            <a:off x="1177344" y="5104745"/>
            <a:ext cx="1948441" cy="338554"/>
          </a:xfrm>
          <a:prstGeom prst="rect">
            <a:avLst/>
          </a:prstGeom>
          <a:noFill/>
        </p:spPr>
        <p:txBody>
          <a:bodyPr wrap="square" rtlCol="0">
            <a:spAutoFit/>
          </a:bodyPr>
          <a:lstStyle/>
          <a:p>
            <a:pPr algn="ctr"/>
            <a:r>
              <a:rPr lang="en-US" sz="1600" b="1" dirty="0">
                <a:solidFill>
                  <a:srgbClr val="C00000"/>
                </a:solidFill>
              </a:rPr>
              <a:t>51% Wrong Track</a:t>
            </a:r>
          </a:p>
        </p:txBody>
      </p:sp>
    </p:spTree>
    <p:extLst>
      <p:ext uri="{BB962C8B-B14F-4D97-AF65-F5344CB8AC3E}">
        <p14:creationId xmlns:p14="http://schemas.microsoft.com/office/powerpoint/2010/main" val="56682026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What Should US Senate Do?</a:t>
            </a:r>
          </a:p>
        </p:txBody>
      </p:sp>
      <p:sp>
        <p:nvSpPr>
          <p:cNvPr id="4" name="Slide Number Placeholder 3"/>
          <p:cNvSpPr>
            <a:spLocks noGrp="1"/>
          </p:cNvSpPr>
          <p:nvPr>
            <p:ph type="sldNum" sz="quarter" idx="12"/>
          </p:nvPr>
        </p:nvSpPr>
        <p:spPr/>
        <p:txBody>
          <a:bodyPr/>
          <a:lstStyle/>
          <a:p>
            <a:fld id="{6113E31D-E2AB-40D1-8B51-AFA5AFEF393A}" type="slidenum">
              <a:rPr lang="en-US" smtClean="0"/>
              <a:t>30</a:t>
            </a:fld>
            <a:endParaRPr lang="en-US" dirty="0"/>
          </a:p>
        </p:txBody>
      </p:sp>
      <p:graphicFrame>
        <p:nvGraphicFramePr>
          <p:cNvPr id="7" name="Chart 6"/>
          <p:cNvGraphicFramePr/>
          <p:nvPr>
            <p:extLst/>
          </p:nvPr>
        </p:nvGraphicFramePr>
        <p:xfrm>
          <a:off x="0" y="2213264"/>
          <a:ext cx="9144000" cy="4135580"/>
        </p:xfrm>
        <a:graphic>
          <a:graphicData uri="http://schemas.openxmlformats.org/drawingml/2006/chart">
            <c:chart xmlns:c="http://schemas.openxmlformats.org/drawingml/2006/chart" xmlns:r="http://schemas.openxmlformats.org/officeDocument/2006/relationships" r:id="rId3"/>
          </a:graphicData>
        </a:graphic>
      </p:graphicFrame>
      <p:sp>
        <p:nvSpPr>
          <p:cNvPr id="46" name="TextBox 45"/>
          <p:cNvSpPr txBox="1"/>
          <p:nvPr/>
        </p:nvSpPr>
        <p:spPr>
          <a:xfrm>
            <a:off x="812801" y="1767758"/>
            <a:ext cx="7597422" cy="338554"/>
          </a:xfrm>
          <a:prstGeom prst="rect">
            <a:avLst/>
          </a:prstGeom>
          <a:noFill/>
        </p:spPr>
        <p:txBody>
          <a:bodyPr wrap="square" rtlCol="0">
            <a:spAutoFit/>
          </a:bodyPr>
          <a:lstStyle/>
          <a:p>
            <a:r>
              <a:rPr lang="en-US" sz="1600" dirty="0">
                <a:solidFill>
                  <a:schemeClr val="bg1">
                    <a:lumMod val="50000"/>
                  </a:schemeClr>
                </a:solidFill>
              </a:rPr>
              <a:t>Based on all that you’ve heard, what do you think the US Senate should do at this point?</a:t>
            </a:r>
          </a:p>
        </p:txBody>
      </p:sp>
    </p:spTree>
    <p:extLst>
      <p:ext uri="{BB962C8B-B14F-4D97-AF65-F5344CB8AC3E}">
        <p14:creationId xmlns:p14="http://schemas.microsoft.com/office/powerpoint/2010/main" val="220347622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290" y="286604"/>
            <a:ext cx="7755470" cy="1450757"/>
          </a:xfrm>
        </p:spPr>
        <p:txBody>
          <a:bodyPr>
            <a:normAutofit/>
          </a:bodyPr>
          <a:lstStyle/>
          <a:p>
            <a:r>
              <a:rPr lang="en-US" dirty="0"/>
              <a:t>Views On Democrats’ Opposition</a:t>
            </a:r>
          </a:p>
        </p:txBody>
      </p:sp>
      <p:sp>
        <p:nvSpPr>
          <p:cNvPr id="4" name="Slide Number Placeholder 3"/>
          <p:cNvSpPr>
            <a:spLocks noGrp="1"/>
          </p:cNvSpPr>
          <p:nvPr>
            <p:ph type="sldNum" sz="quarter" idx="12"/>
          </p:nvPr>
        </p:nvSpPr>
        <p:spPr/>
        <p:txBody>
          <a:bodyPr/>
          <a:lstStyle/>
          <a:p>
            <a:fld id="{6113E31D-E2AB-40D1-8B51-AFA5AFEF393A}" type="slidenum">
              <a:rPr lang="en-US" smtClean="0"/>
              <a:t>31</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019" y="277373"/>
            <a:ext cx="1147482" cy="1147482"/>
          </a:xfrm>
          <a:prstGeom prst="rect">
            <a:avLst/>
          </a:prstGeom>
        </p:spPr>
      </p:pic>
      <p:sp>
        <p:nvSpPr>
          <p:cNvPr id="19" name="TextBox 18"/>
          <p:cNvSpPr txBox="1"/>
          <p:nvPr/>
        </p:nvSpPr>
        <p:spPr>
          <a:xfrm>
            <a:off x="611290" y="1792496"/>
            <a:ext cx="3672240" cy="830997"/>
          </a:xfrm>
          <a:prstGeom prst="rect">
            <a:avLst/>
          </a:prstGeom>
          <a:noFill/>
        </p:spPr>
        <p:txBody>
          <a:bodyPr wrap="square" rtlCol="0">
            <a:spAutoFit/>
          </a:bodyPr>
          <a:lstStyle/>
          <a:p>
            <a:pPr algn="ctr"/>
            <a:r>
              <a:rPr lang="en-US" sz="1600" dirty="0">
                <a:solidFill>
                  <a:schemeClr val="bg1">
                    <a:lumMod val="50000"/>
                  </a:schemeClr>
                </a:solidFill>
              </a:rPr>
              <a:t>Do you support or oppose Democrats opposing all replacement plans offered in Congress? </a:t>
            </a:r>
          </a:p>
        </p:txBody>
      </p:sp>
      <p:graphicFrame>
        <p:nvGraphicFramePr>
          <p:cNvPr id="15" name="Content Placeholder 14"/>
          <p:cNvGraphicFramePr>
            <a:graphicFrameLocks noGrp="1"/>
          </p:cNvGraphicFramePr>
          <p:nvPr>
            <p:ph idx="1"/>
            <p:extLst/>
          </p:nvPr>
        </p:nvGraphicFramePr>
        <p:xfrm>
          <a:off x="0" y="2680855"/>
          <a:ext cx="9143999" cy="3591787"/>
        </p:xfrm>
        <a:graphic>
          <a:graphicData uri="http://schemas.openxmlformats.org/drawingml/2006/chart">
            <c:chart xmlns:c="http://schemas.openxmlformats.org/drawingml/2006/chart" xmlns:r="http://schemas.openxmlformats.org/officeDocument/2006/relationships" r:id="rId4"/>
          </a:graphicData>
        </a:graphic>
      </p:graphicFrame>
      <p:sp>
        <p:nvSpPr>
          <p:cNvPr id="20" name="TextBox 19"/>
          <p:cNvSpPr txBox="1"/>
          <p:nvPr/>
        </p:nvSpPr>
        <p:spPr>
          <a:xfrm>
            <a:off x="1437549" y="5259298"/>
            <a:ext cx="1861752" cy="369332"/>
          </a:xfrm>
          <a:prstGeom prst="rect">
            <a:avLst/>
          </a:prstGeom>
          <a:noFill/>
        </p:spPr>
        <p:txBody>
          <a:bodyPr wrap="square" rtlCol="0">
            <a:spAutoFit/>
          </a:bodyPr>
          <a:lstStyle/>
          <a:p>
            <a:pPr algn="ctr"/>
            <a:r>
              <a:rPr lang="en-US" b="1" dirty="0">
                <a:solidFill>
                  <a:srgbClr val="C00000"/>
                </a:solidFill>
              </a:rPr>
              <a:t>58% Oppose</a:t>
            </a:r>
          </a:p>
        </p:txBody>
      </p:sp>
      <p:sp>
        <p:nvSpPr>
          <p:cNvPr id="21" name="TextBox 20"/>
          <p:cNvSpPr txBox="1"/>
          <p:nvPr/>
        </p:nvSpPr>
        <p:spPr>
          <a:xfrm>
            <a:off x="1416494" y="2568996"/>
            <a:ext cx="1861752" cy="369332"/>
          </a:xfrm>
          <a:prstGeom prst="rect">
            <a:avLst/>
          </a:prstGeom>
          <a:noFill/>
        </p:spPr>
        <p:txBody>
          <a:bodyPr wrap="square" rtlCol="0">
            <a:spAutoFit/>
          </a:bodyPr>
          <a:lstStyle/>
          <a:p>
            <a:pPr algn="ctr"/>
            <a:r>
              <a:rPr lang="en-US" b="1" dirty="0">
                <a:solidFill>
                  <a:schemeClr val="accent3"/>
                </a:solidFill>
              </a:rPr>
              <a:t>36% Support</a:t>
            </a:r>
          </a:p>
        </p:txBody>
      </p:sp>
      <p:cxnSp>
        <p:nvCxnSpPr>
          <p:cNvPr id="14" name="Straight Connector 13"/>
          <p:cNvCxnSpPr/>
          <p:nvPr/>
        </p:nvCxnSpPr>
        <p:spPr>
          <a:xfrm>
            <a:off x="4580337" y="2490163"/>
            <a:ext cx="1" cy="3080951"/>
          </a:xfrm>
          <a:prstGeom prst="line">
            <a:avLst/>
          </a:prstGeom>
          <a:ln w="381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graphicFrame>
        <p:nvGraphicFramePr>
          <p:cNvPr id="23" name="Content Placeholder 14"/>
          <p:cNvGraphicFramePr>
            <a:graphicFrameLocks/>
          </p:cNvGraphicFramePr>
          <p:nvPr>
            <p:extLst/>
          </p:nvPr>
        </p:nvGraphicFramePr>
        <p:xfrm>
          <a:off x="603950" y="5560310"/>
          <a:ext cx="3827984" cy="748145"/>
        </p:xfrm>
        <a:graphic>
          <a:graphicData uri="http://schemas.openxmlformats.org/drawingml/2006/chart">
            <c:chart xmlns:c="http://schemas.openxmlformats.org/drawingml/2006/chart" xmlns:r="http://schemas.openxmlformats.org/officeDocument/2006/relationships" r:id="rId5"/>
          </a:graphicData>
        </a:graphic>
      </p:graphicFrame>
      <p:sp>
        <p:nvSpPr>
          <p:cNvPr id="24" name="TextBox 23"/>
          <p:cNvSpPr txBox="1"/>
          <p:nvPr/>
        </p:nvSpPr>
        <p:spPr>
          <a:xfrm>
            <a:off x="4786574" y="1803562"/>
            <a:ext cx="4153927" cy="830997"/>
          </a:xfrm>
          <a:prstGeom prst="rect">
            <a:avLst/>
          </a:prstGeom>
          <a:noFill/>
        </p:spPr>
        <p:txBody>
          <a:bodyPr wrap="square" rtlCol="0">
            <a:spAutoFit/>
          </a:bodyPr>
          <a:lstStyle/>
          <a:p>
            <a:pPr algn="ctr"/>
            <a:r>
              <a:rPr lang="en-US" sz="1600" dirty="0">
                <a:solidFill>
                  <a:schemeClr val="bg1">
                    <a:lumMod val="50000"/>
                  </a:schemeClr>
                </a:solidFill>
              </a:rPr>
              <a:t>In your opinion, what should Democrats who voted for Obamacare back in 2010 be doing now? </a:t>
            </a:r>
          </a:p>
        </p:txBody>
      </p:sp>
      <p:graphicFrame>
        <p:nvGraphicFramePr>
          <p:cNvPr id="7" name="Chart 6"/>
          <p:cNvGraphicFramePr/>
          <p:nvPr>
            <p:extLst/>
          </p:nvPr>
        </p:nvGraphicFramePr>
        <p:xfrm>
          <a:off x="4634009" y="2456216"/>
          <a:ext cx="4317531" cy="3816426"/>
        </p:xfrm>
        <a:graphic>
          <a:graphicData uri="http://schemas.openxmlformats.org/drawingml/2006/chart">
            <c:chart xmlns:c="http://schemas.openxmlformats.org/drawingml/2006/chart" xmlns:r="http://schemas.openxmlformats.org/officeDocument/2006/relationships" r:id="rId6"/>
          </a:graphicData>
        </a:graphic>
      </p:graphicFrame>
    </p:spTree>
    <p:extLst>
      <p:ext uri="{BB962C8B-B14F-4D97-AF65-F5344CB8AC3E}">
        <p14:creationId xmlns:p14="http://schemas.microsoft.com/office/powerpoint/2010/main" val="111826426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65908" y="286604"/>
            <a:ext cx="7500851" cy="1450757"/>
          </a:xfrm>
        </p:spPr>
        <p:txBody>
          <a:bodyPr>
            <a:normAutofit/>
          </a:bodyPr>
          <a:lstStyle/>
          <a:p>
            <a:r>
              <a:rPr lang="en-US"/>
              <a:t>What </a:t>
            </a:r>
            <a:r>
              <a:rPr lang="en-US" dirty="0"/>
              <a:t>Should Democrats Do?</a:t>
            </a:r>
          </a:p>
        </p:txBody>
      </p:sp>
      <p:sp>
        <p:nvSpPr>
          <p:cNvPr id="4" name="Slide Number Placeholder 3"/>
          <p:cNvSpPr>
            <a:spLocks noGrp="1"/>
          </p:cNvSpPr>
          <p:nvPr>
            <p:ph type="sldNum" sz="quarter" idx="12"/>
          </p:nvPr>
        </p:nvSpPr>
        <p:spPr/>
        <p:txBody>
          <a:bodyPr/>
          <a:lstStyle/>
          <a:p>
            <a:fld id="{6113E31D-E2AB-40D1-8B51-AFA5AFEF393A}" type="slidenum">
              <a:rPr lang="en-US" smtClean="0"/>
              <a:t>32</a:t>
            </a:fld>
            <a:endParaRPr lang="en-US" dirty="0"/>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019" y="277373"/>
            <a:ext cx="1147482" cy="1147482"/>
          </a:xfrm>
          <a:prstGeom prst="rect">
            <a:avLst/>
          </a:prstGeom>
        </p:spPr>
      </p:pic>
      <p:sp>
        <p:nvSpPr>
          <p:cNvPr id="24" name="TextBox 23"/>
          <p:cNvSpPr txBox="1"/>
          <p:nvPr/>
        </p:nvSpPr>
        <p:spPr>
          <a:xfrm>
            <a:off x="914400" y="1803562"/>
            <a:ext cx="7494963" cy="584775"/>
          </a:xfrm>
          <a:prstGeom prst="rect">
            <a:avLst/>
          </a:prstGeom>
          <a:noFill/>
        </p:spPr>
        <p:txBody>
          <a:bodyPr wrap="square" rtlCol="0">
            <a:spAutoFit/>
          </a:bodyPr>
          <a:lstStyle/>
          <a:p>
            <a:r>
              <a:rPr lang="en-US" sz="1600" dirty="0">
                <a:solidFill>
                  <a:schemeClr val="bg1">
                    <a:lumMod val="50000"/>
                  </a:schemeClr>
                </a:solidFill>
              </a:rPr>
              <a:t>In your opinion, what should Democrats who voted for Obamacare back in 2010 be doing now? </a:t>
            </a:r>
          </a:p>
        </p:txBody>
      </p:sp>
      <p:graphicFrame>
        <p:nvGraphicFramePr>
          <p:cNvPr id="7" name="Chart 6"/>
          <p:cNvGraphicFramePr/>
          <p:nvPr>
            <p:extLst/>
          </p:nvPr>
        </p:nvGraphicFramePr>
        <p:xfrm>
          <a:off x="382450" y="2394860"/>
          <a:ext cx="8408320" cy="3816426"/>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758460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Ballot</a:t>
            </a:r>
          </a:p>
        </p:txBody>
      </p:sp>
      <p:sp>
        <p:nvSpPr>
          <p:cNvPr id="4" name="Slide Number Placeholder 3"/>
          <p:cNvSpPr>
            <a:spLocks noGrp="1"/>
          </p:cNvSpPr>
          <p:nvPr>
            <p:ph type="sldNum" sz="quarter" idx="12"/>
          </p:nvPr>
        </p:nvSpPr>
        <p:spPr/>
        <p:txBody>
          <a:bodyPr/>
          <a:lstStyle/>
          <a:p>
            <a:fld id="{6113E31D-E2AB-40D1-8B51-AFA5AFEF393A}" type="slidenum">
              <a:rPr lang="en-US" smtClean="0"/>
              <a:t>4</a:t>
            </a:fld>
            <a:endParaRPr lang="en-US" dirty="0"/>
          </a:p>
        </p:txBody>
      </p:sp>
      <p:pic>
        <p:nvPicPr>
          <p:cNvPr id="60" name="Picture 59"/>
          <p:cNvPicPr>
            <a:picLocks noChangeAspect="1"/>
          </p:cNvPicPr>
          <p:nvPr/>
        </p:nvPicPr>
        <p:blipFill>
          <a:blip r:embed="rId2"/>
          <a:stretch>
            <a:fillRect/>
          </a:stretch>
        </p:blipFill>
        <p:spPr>
          <a:xfrm>
            <a:off x="3776728" y="5398872"/>
            <a:ext cx="294211" cy="294211"/>
          </a:xfrm>
          <a:prstGeom prst="rect">
            <a:avLst/>
          </a:prstGeom>
        </p:spPr>
      </p:pic>
      <p:sp>
        <p:nvSpPr>
          <p:cNvPr id="38" name="TextBox 37"/>
          <p:cNvSpPr txBox="1"/>
          <p:nvPr/>
        </p:nvSpPr>
        <p:spPr>
          <a:xfrm>
            <a:off x="812801" y="1767758"/>
            <a:ext cx="7597422" cy="584775"/>
          </a:xfrm>
          <a:prstGeom prst="rect">
            <a:avLst/>
          </a:prstGeom>
          <a:noFill/>
        </p:spPr>
        <p:txBody>
          <a:bodyPr wrap="square" rtlCol="0">
            <a:spAutoFit/>
          </a:bodyPr>
          <a:lstStyle/>
          <a:p>
            <a:r>
              <a:rPr lang="en-US" sz="1600" dirty="0">
                <a:solidFill>
                  <a:schemeClr val="bg1">
                    <a:lumMod val="50000"/>
                  </a:schemeClr>
                </a:solidFill>
              </a:rPr>
              <a:t>I know it’s a long way off, but thinking ahead to next year’s elections, if the election for the U.S. Senate were being held today, would you vote for…</a:t>
            </a:r>
          </a:p>
        </p:txBody>
      </p:sp>
      <p:graphicFrame>
        <p:nvGraphicFramePr>
          <p:cNvPr id="35" name="Diagram 34"/>
          <p:cNvGraphicFramePr/>
          <p:nvPr>
            <p:extLst>
              <p:ext uri="{D42A27DB-BD31-4B8C-83A1-F6EECF244321}">
                <p14:modId xmlns:p14="http://schemas.microsoft.com/office/powerpoint/2010/main" val="2366686195"/>
              </p:ext>
            </p:extLst>
          </p:nvPr>
        </p:nvGraphicFramePr>
        <p:xfrm>
          <a:off x="5101772" y="2447257"/>
          <a:ext cx="3207658" cy="36425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aphicFrame>
        <p:nvGraphicFramePr>
          <p:cNvPr id="37" name="Content Placeholder 14"/>
          <p:cNvGraphicFramePr>
            <a:graphicFrameLocks noGrp="1"/>
          </p:cNvGraphicFramePr>
          <p:nvPr>
            <p:ph idx="1"/>
            <p:extLst>
              <p:ext uri="{D42A27DB-BD31-4B8C-83A1-F6EECF244321}">
                <p14:modId xmlns:p14="http://schemas.microsoft.com/office/powerpoint/2010/main" val="4125208965"/>
              </p:ext>
            </p:extLst>
          </p:nvPr>
        </p:nvGraphicFramePr>
        <p:xfrm>
          <a:off x="898526" y="2851149"/>
          <a:ext cx="3721100" cy="2906713"/>
        </p:xfrm>
        <a:graphic>
          <a:graphicData uri="http://schemas.openxmlformats.org/drawingml/2006/chart">
            <c:chart xmlns:c="http://schemas.openxmlformats.org/drawingml/2006/chart" xmlns:r="http://schemas.openxmlformats.org/officeDocument/2006/relationships" r:id="rId8"/>
          </a:graphicData>
        </a:graphic>
      </p:graphicFrame>
      <p:sp>
        <p:nvSpPr>
          <p:cNvPr id="39" name="TextBox 38"/>
          <p:cNvSpPr txBox="1"/>
          <p:nvPr/>
        </p:nvSpPr>
        <p:spPr>
          <a:xfrm>
            <a:off x="3762823" y="3837144"/>
            <a:ext cx="1514027" cy="615553"/>
          </a:xfrm>
          <a:prstGeom prst="rect">
            <a:avLst/>
          </a:prstGeom>
          <a:noFill/>
        </p:spPr>
        <p:txBody>
          <a:bodyPr wrap="square" rtlCol="0">
            <a:spAutoFit/>
          </a:bodyPr>
          <a:lstStyle/>
          <a:p>
            <a:pPr algn="ctr"/>
            <a:endParaRPr lang="en-US" sz="1600" dirty="0">
              <a:solidFill>
                <a:srgbClr val="C00000"/>
              </a:solidFill>
            </a:endParaRPr>
          </a:p>
          <a:p>
            <a:pPr algn="ctr"/>
            <a:r>
              <a:rPr lang="en-US" b="1" dirty="0">
                <a:solidFill>
                  <a:srgbClr val="C00000"/>
                </a:solidFill>
              </a:rPr>
              <a:t>38%</a:t>
            </a:r>
          </a:p>
        </p:txBody>
      </p:sp>
      <p:sp>
        <p:nvSpPr>
          <p:cNvPr id="40" name="TextBox 39"/>
          <p:cNvSpPr txBox="1"/>
          <p:nvPr/>
        </p:nvSpPr>
        <p:spPr>
          <a:xfrm>
            <a:off x="487371" y="4083875"/>
            <a:ext cx="1069975" cy="369332"/>
          </a:xfrm>
          <a:prstGeom prst="rect">
            <a:avLst/>
          </a:prstGeom>
          <a:noFill/>
        </p:spPr>
        <p:txBody>
          <a:bodyPr wrap="square" rtlCol="0">
            <a:spAutoFit/>
          </a:bodyPr>
          <a:lstStyle/>
          <a:p>
            <a:pPr algn="ctr"/>
            <a:r>
              <a:rPr lang="en-US" b="1" dirty="0">
                <a:solidFill>
                  <a:srgbClr val="0070C0"/>
                </a:solidFill>
              </a:rPr>
              <a:t>40%</a:t>
            </a:r>
          </a:p>
        </p:txBody>
      </p:sp>
      <p:sp>
        <p:nvSpPr>
          <p:cNvPr id="47" name="TextBox 46"/>
          <p:cNvSpPr txBox="1"/>
          <p:nvPr/>
        </p:nvSpPr>
        <p:spPr>
          <a:xfrm>
            <a:off x="1927919" y="5650223"/>
            <a:ext cx="2019261" cy="646331"/>
          </a:xfrm>
          <a:prstGeom prst="rect">
            <a:avLst/>
          </a:prstGeom>
          <a:noFill/>
        </p:spPr>
        <p:txBody>
          <a:bodyPr wrap="square" rtlCol="0">
            <a:spAutoFit/>
          </a:bodyPr>
          <a:lstStyle/>
          <a:p>
            <a:pPr algn="ctr"/>
            <a:r>
              <a:rPr lang="en-US" b="1" dirty="0">
                <a:solidFill>
                  <a:schemeClr val="bg1">
                    <a:lumMod val="50000"/>
                  </a:schemeClr>
                </a:solidFill>
              </a:rPr>
              <a:t>Undecided / Refused: 22%</a:t>
            </a:r>
          </a:p>
        </p:txBody>
      </p:sp>
      <p:pic>
        <p:nvPicPr>
          <p:cNvPr id="48" name="Picture 47"/>
          <p:cNvPicPr>
            <a:picLocks noChangeAspect="1"/>
          </p:cNvPicPr>
          <p:nvPr/>
        </p:nvPicPr>
        <p:blipFill>
          <a:blip r:embed="rId9">
            <a:extLst>
              <a:ext uri="{28A0092B-C50C-407E-A947-70E740481C1C}">
                <a14:useLocalDpi xmlns:a14="http://schemas.microsoft.com/office/drawing/2010/main" val="0"/>
              </a:ext>
            </a:extLst>
          </a:blip>
          <a:stretch>
            <a:fillRect/>
          </a:stretch>
        </p:blipFill>
        <p:spPr>
          <a:xfrm>
            <a:off x="617913" y="3399952"/>
            <a:ext cx="711144" cy="711144"/>
          </a:xfrm>
          <a:prstGeom prst="rect">
            <a:avLst/>
          </a:prstGeom>
        </p:spPr>
      </p:pic>
      <p:pic>
        <p:nvPicPr>
          <p:cNvPr id="49" name="Picture 48"/>
          <p:cNvPicPr>
            <a:picLocks noChangeAspect="1"/>
          </p:cNvPicPr>
          <p:nvPr/>
        </p:nvPicPr>
        <p:blipFill>
          <a:blip r:embed="rId10">
            <a:extLst>
              <a:ext uri="{28A0092B-C50C-407E-A947-70E740481C1C}">
                <a14:useLocalDpi xmlns:a14="http://schemas.microsoft.com/office/drawing/2010/main" val="0"/>
              </a:ext>
            </a:extLst>
          </a:blip>
          <a:stretch>
            <a:fillRect/>
          </a:stretch>
        </p:blipFill>
        <p:spPr>
          <a:xfrm>
            <a:off x="4137199" y="3394680"/>
            <a:ext cx="708712" cy="708712"/>
          </a:xfrm>
          <a:prstGeom prst="rect">
            <a:avLst/>
          </a:prstGeom>
        </p:spPr>
      </p:pic>
      <p:sp>
        <p:nvSpPr>
          <p:cNvPr id="66" name="TextBox 65"/>
          <p:cNvSpPr txBox="1"/>
          <p:nvPr/>
        </p:nvSpPr>
        <p:spPr>
          <a:xfrm>
            <a:off x="5005121" y="2179825"/>
            <a:ext cx="3304309" cy="369332"/>
          </a:xfrm>
          <a:prstGeom prst="rect">
            <a:avLst/>
          </a:prstGeom>
          <a:noFill/>
        </p:spPr>
        <p:txBody>
          <a:bodyPr wrap="square" rtlCol="0">
            <a:spAutoFit/>
          </a:bodyPr>
          <a:lstStyle/>
          <a:p>
            <a:pPr algn="ctr"/>
            <a:r>
              <a:rPr lang="en-US" b="1" dirty="0">
                <a:solidFill>
                  <a:srgbClr val="C00000"/>
                </a:solidFill>
              </a:rPr>
              <a:t>Vote Republican</a:t>
            </a:r>
          </a:p>
        </p:txBody>
      </p:sp>
    </p:spTree>
    <p:extLst>
      <p:ext uri="{BB962C8B-B14F-4D97-AF65-F5344CB8AC3E}">
        <p14:creationId xmlns:p14="http://schemas.microsoft.com/office/powerpoint/2010/main" val="81373483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Generic Ballot</a:t>
            </a:r>
            <a:br>
              <a:rPr lang="en-US" dirty="0"/>
            </a:br>
            <a:r>
              <a:rPr lang="en-US" dirty="0"/>
              <a:t>By Age</a:t>
            </a:r>
          </a:p>
        </p:txBody>
      </p:sp>
      <p:sp>
        <p:nvSpPr>
          <p:cNvPr id="4" name="Slide Number Placeholder 3"/>
          <p:cNvSpPr>
            <a:spLocks noGrp="1"/>
          </p:cNvSpPr>
          <p:nvPr>
            <p:ph type="sldNum" sz="quarter" idx="12"/>
          </p:nvPr>
        </p:nvSpPr>
        <p:spPr/>
        <p:txBody>
          <a:bodyPr/>
          <a:lstStyle/>
          <a:p>
            <a:fld id="{6113E31D-E2AB-40D1-8B51-AFA5AFEF393A}" type="slidenum">
              <a:rPr lang="en-US" smtClean="0"/>
              <a:t>5</a:t>
            </a:fld>
            <a:endParaRPr lang="en-US" dirty="0"/>
          </a:p>
        </p:txBody>
      </p:sp>
      <p:sp>
        <p:nvSpPr>
          <p:cNvPr id="24" name="TextBox 23"/>
          <p:cNvSpPr txBox="1"/>
          <p:nvPr/>
        </p:nvSpPr>
        <p:spPr>
          <a:xfrm>
            <a:off x="908650" y="1735402"/>
            <a:ext cx="7550988" cy="584775"/>
          </a:xfrm>
          <a:prstGeom prst="rect">
            <a:avLst/>
          </a:prstGeom>
          <a:noFill/>
        </p:spPr>
        <p:txBody>
          <a:bodyPr wrap="square" rtlCol="0">
            <a:spAutoFit/>
          </a:bodyPr>
          <a:lstStyle/>
          <a:p>
            <a:r>
              <a:rPr lang="en-US" sz="1600" dirty="0">
                <a:solidFill>
                  <a:schemeClr val="bg1">
                    <a:lumMod val="50000"/>
                  </a:schemeClr>
                </a:solidFill>
              </a:rPr>
              <a:t>I know it’s a long way off, but thinking ahead to next year’s elections, if the election for the U.S. Senate were being held today, would you vote for…</a:t>
            </a:r>
          </a:p>
        </p:txBody>
      </p:sp>
      <p:graphicFrame>
        <p:nvGraphicFramePr>
          <p:cNvPr id="11" name="Content Placeholder 14"/>
          <p:cNvGraphicFramePr>
            <a:graphicFrameLocks/>
          </p:cNvGraphicFramePr>
          <p:nvPr>
            <p:extLst/>
          </p:nvPr>
        </p:nvGraphicFramePr>
        <p:xfrm>
          <a:off x="158542" y="2289864"/>
          <a:ext cx="8734937" cy="4060602"/>
        </p:xfrm>
        <a:graphic>
          <a:graphicData uri="http://schemas.openxmlformats.org/drawingml/2006/chart">
            <c:chart xmlns:c="http://schemas.openxmlformats.org/drawingml/2006/chart" xmlns:r="http://schemas.openxmlformats.org/officeDocument/2006/relationships" r:id="rId2"/>
          </a:graphicData>
        </a:graphic>
      </p:graphicFrame>
      <p:pic>
        <p:nvPicPr>
          <p:cNvPr id="19" name="Picture 18"/>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42769" y="5413332"/>
            <a:ext cx="584795" cy="584795"/>
          </a:xfrm>
          <a:prstGeom prst="rect">
            <a:avLst/>
          </a:prstGeom>
        </p:spPr>
      </p:pic>
      <p:pic>
        <p:nvPicPr>
          <p:cNvPr id="20" name="Picture 1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178544" y="5413332"/>
            <a:ext cx="584795" cy="584795"/>
          </a:xfrm>
          <a:prstGeom prst="rect">
            <a:avLst/>
          </a:prstGeom>
        </p:spPr>
      </p:pic>
      <p:pic>
        <p:nvPicPr>
          <p:cNvPr id="21" name="Picture 20"/>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923352" y="5413332"/>
            <a:ext cx="584795" cy="584795"/>
          </a:xfrm>
          <a:prstGeom prst="rect">
            <a:avLst/>
          </a:prstGeom>
        </p:spPr>
      </p:pic>
    </p:spTree>
    <p:extLst>
      <p:ext uri="{BB962C8B-B14F-4D97-AF65-F5344CB8AC3E}">
        <p14:creationId xmlns:p14="http://schemas.microsoft.com/office/powerpoint/2010/main" val="28924736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Generic Ballot Trends</a:t>
            </a:r>
          </a:p>
        </p:txBody>
      </p:sp>
      <p:sp>
        <p:nvSpPr>
          <p:cNvPr id="4" name="Slide Number Placeholder 3"/>
          <p:cNvSpPr>
            <a:spLocks noGrp="1"/>
          </p:cNvSpPr>
          <p:nvPr>
            <p:ph type="sldNum" sz="quarter" idx="12"/>
          </p:nvPr>
        </p:nvSpPr>
        <p:spPr/>
        <p:txBody>
          <a:bodyPr/>
          <a:lstStyle/>
          <a:p>
            <a:fld id="{6113E31D-E2AB-40D1-8B51-AFA5AFEF393A}" type="slidenum">
              <a:rPr lang="en-US" smtClean="0"/>
              <a:t>6</a:t>
            </a:fld>
            <a:endParaRPr lang="en-US" dirty="0"/>
          </a:p>
        </p:txBody>
      </p:sp>
      <p:pic>
        <p:nvPicPr>
          <p:cNvPr id="60" name="Picture 59"/>
          <p:cNvPicPr>
            <a:picLocks noChangeAspect="1"/>
          </p:cNvPicPr>
          <p:nvPr/>
        </p:nvPicPr>
        <p:blipFill>
          <a:blip r:embed="rId2"/>
          <a:stretch>
            <a:fillRect/>
          </a:stretch>
        </p:blipFill>
        <p:spPr>
          <a:xfrm>
            <a:off x="3776728" y="5398872"/>
            <a:ext cx="294211" cy="294211"/>
          </a:xfrm>
          <a:prstGeom prst="rect">
            <a:avLst/>
          </a:prstGeom>
        </p:spPr>
      </p:pic>
      <p:sp>
        <p:nvSpPr>
          <p:cNvPr id="38" name="TextBox 37"/>
          <p:cNvSpPr txBox="1"/>
          <p:nvPr/>
        </p:nvSpPr>
        <p:spPr>
          <a:xfrm>
            <a:off x="811941" y="1779927"/>
            <a:ext cx="7597422" cy="584775"/>
          </a:xfrm>
          <a:prstGeom prst="rect">
            <a:avLst/>
          </a:prstGeom>
          <a:noFill/>
        </p:spPr>
        <p:txBody>
          <a:bodyPr wrap="square" rtlCol="0">
            <a:spAutoFit/>
          </a:bodyPr>
          <a:lstStyle/>
          <a:p>
            <a:r>
              <a:rPr lang="en-US" sz="1600" dirty="0">
                <a:solidFill>
                  <a:schemeClr val="bg1">
                    <a:lumMod val="50000"/>
                  </a:schemeClr>
                </a:solidFill>
              </a:rPr>
              <a:t>I know it’s a long way off, but thinking ahead to next year’s elections, if the election for the U.S. Senate were being held today, would you vote for…</a:t>
            </a:r>
          </a:p>
        </p:txBody>
      </p:sp>
      <p:graphicFrame>
        <p:nvGraphicFramePr>
          <p:cNvPr id="37" name="Content Placeholder 14"/>
          <p:cNvGraphicFramePr>
            <a:graphicFrameLocks noGrp="1"/>
          </p:cNvGraphicFramePr>
          <p:nvPr>
            <p:ph idx="1"/>
            <p:extLst/>
          </p:nvPr>
        </p:nvGraphicFramePr>
        <p:xfrm>
          <a:off x="898526" y="2851149"/>
          <a:ext cx="3721100" cy="290671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Chart 13"/>
          <p:cNvGraphicFramePr/>
          <p:nvPr>
            <p:extLst>
              <p:ext uri="{D42A27DB-BD31-4B8C-83A1-F6EECF244321}">
                <p14:modId xmlns:p14="http://schemas.microsoft.com/office/powerpoint/2010/main" val="3513159480"/>
              </p:ext>
            </p:extLst>
          </p:nvPr>
        </p:nvGraphicFramePr>
        <p:xfrm>
          <a:off x="822960" y="2173653"/>
          <a:ext cx="7636678" cy="3818830"/>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17235492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Donald Trump Approval</a:t>
            </a:r>
          </a:p>
        </p:txBody>
      </p:sp>
      <p:sp>
        <p:nvSpPr>
          <p:cNvPr id="4" name="Slide Number Placeholder 3"/>
          <p:cNvSpPr>
            <a:spLocks noGrp="1"/>
          </p:cNvSpPr>
          <p:nvPr>
            <p:ph type="sldNum" sz="quarter" idx="12"/>
          </p:nvPr>
        </p:nvSpPr>
        <p:spPr/>
        <p:txBody>
          <a:bodyPr/>
          <a:lstStyle/>
          <a:p>
            <a:fld id="{6113E31D-E2AB-40D1-8B51-AFA5AFEF393A}" type="slidenum">
              <a:rPr lang="en-US" smtClean="0"/>
              <a:t>7</a:t>
            </a:fld>
            <a:endParaRPr lang="en-US" dirty="0"/>
          </a:p>
        </p:txBody>
      </p:sp>
      <p:graphicFrame>
        <p:nvGraphicFramePr>
          <p:cNvPr id="15" name="Content Placeholder 14"/>
          <p:cNvGraphicFramePr>
            <a:graphicFrameLocks noGrp="1"/>
          </p:cNvGraphicFramePr>
          <p:nvPr>
            <p:ph idx="1"/>
            <p:extLst>
              <p:ext uri="{D42A27DB-BD31-4B8C-83A1-F6EECF244321}">
                <p14:modId xmlns:p14="http://schemas.microsoft.com/office/powerpoint/2010/main" val="2234857384"/>
              </p:ext>
            </p:extLst>
          </p:nvPr>
        </p:nvGraphicFramePr>
        <p:xfrm>
          <a:off x="323729" y="2378408"/>
          <a:ext cx="4175327" cy="3591787"/>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p:cNvSpPr txBox="1"/>
          <p:nvPr/>
        </p:nvSpPr>
        <p:spPr>
          <a:xfrm>
            <a:off x="1530354" y="5183660"/>
            <a:ext cx="1861752" cy="369332"/>
          </a:xfrm>
          <a:prstGeom prst="rect">
            <a:avLst/>
          </a:prstGeom>
          <a:noFill/>
        </p:spPr>
        <p:txBody>
          <a:bodyPr wrap="square" rtlCol="0">
            <a:spAutoFit/>
          </a:bodyPr>
          <a:lstStyle/>
          <a:p>
            <a:pPr algn="ctr"/>
            <a:r>
              <a:rPr lang="en-US" b="1" dirty="0">
                <a:solidFill>
                  <a:srgbClr val="C00000"/>
                </a:solidFill>
              </a:rPr>
              <a:t>49% Disapprove</a:t>
            </a:r>
          </a:p>
        </p:txBody>
      </p:sp>
      <p:sp>
        <p:nvSpPr>
          <p:cNvPr id="21" name="TextBox 20"/>
          <p:cNvSpPr txBox="1"/>
          <p:nvPr/>
        </p:nvSpPr>
        <p:spPr>
          <a:xfrm>
            <a:off x="1432018" y="2419983"/>
            <a:ext cx="1861752" cy="369332"/>
          </a:xfrm>
          <a:prstGeom prst="rect">
            <a:avLst/>
          </a:prstGeom>
          <a:noFill/>
        </p:spPr>
        <p:txBody>
          <a:bodyPr wrap="square" rtlCol="0">
            <a:spAutoFit/>
          </a:bodyPr>
          <a:lstStyle/>
          <a:p>
            <a:pPr algn="ctr"/>
            <a:r>
              <a:rPr lang="en-US" b="1" dirty="0">
                <a:solidFill>
                  <a:schemeClr val="accent3"/>
                </a:solidFill>
              </a:rPr>
              <a:t>48% Approve</a:t>
            </a:r>
          </a:p>
        </p:txBody>
      </p:sp>
      <p:graphicFrame>
        <p:nvGraphicFramePr>
          <p:cNvPr id="22" name="Content Placeholder 14"/>
          <p:cNvGraphicFramePr>
            <a:graphicFrameLocks/>
          </p:cNvGraphicFramePr>
          <p:nvPr>
            <p:extLst>
              <p:ext uri="{D42A27DB-BD31-4B8C-83A1-F6EECF244321}">
                <p14:modId xmlns:p14="http://schemas.microsoft.com/office/powerpoint/2010/main" val="771164590"/>
              </p:ext>
            </p:extLst>
          </p:nvPr>
        </p:nvGraphicFramePr>
        <p:xfrm>
          <a:off x="70792" y="5627381"/>
          <a:ext cx="4301706" cy="748145"/>
        </p:xfrm>
        <a:graphic>
          <a:graphicData uri="http://schemas.openxmlformats.org/drawingml/2006/chart">
            <c:chart xmlns:c="http://schemas.openxmlformats.org/drawingml/2006/chart" xmlns:r="http://schemas.openxmlformats.org/officeDocument/2006/relationships" r:id="rId4"/>
          </a:graphicData>
        </a:graphic>
      </p:graphicFrame>
      <p:sp>
        <p:nvSpPr>
          <p:cNvPr id="18" name="TextBox 17"/>
          <p:cNvSpPr txBox="1"/>
          <p:nvPr/>
        </p:nvSpPr>
        <p:spPr>
          <a:xfrm>
            <a:off x="812801" y="1767758"/>
            <a:ext cx="7597422" cy="338554"/>
          </a:xfrm>
          <a:prstGeom prst="rect">
            <a:avLst/>
          </a:prstGeom>
          <a:noFill/>
        </p:spPr>
        <p:txBody>
          <a:bodyPr wrap="square" rtlCol="0">
            <a:spAutoFit/>
          </a:bodyPr>
          <a:lstStyle/>
          <a:p>
            <a:r>
              <a:rPr lang="en-US" sz="1600" dirty="0">
                <a:solidFill>
                  <a:schemeClr val="bg1">
                    <a:lumMod val="50000"/>
                  </a:schemeClr>
                </a:solidFill>
              </a:rPr>
              <a:t>Do you approve or disapprove of the job that Donald Trump is doing as president?</a:t>
            </a:r>
          </a:p>
        </p:txBody>
      </p:sp>
      <p:graphicFrame>
        <p:nvGraphicFramePr>
          <p:cNvPr id="11" name="Chart 10"/>
          <p:cNvGraphicFramePr/>
          <p:nvPr>
            <p:extLst>
              <p:ext uri="{D42A27DB-BD31-4B8C-83A1-F6EECF244321}">
                <p14:modId xmlns:p14="http://schemas.microsoft.com/office/powerpoint/2010/main" val="3250222587"/>
              </p:ext>
            </p:extLst>
          </p:nvPr>
        </p:nvGraphicFramePr>
        <p:xfrm>
          <a:off x="4949559" y="2229956"/>
          <a:ext cx="4046957" cy="3993863"/>
        </p:xfrm>
        <a:graphic>
          <a:graphicData uri="http://schemas.openxmlformats.org/drawingml/2006/chart">
            <c:chart xmlns:c="http://schemas.openxmlformats.org/drawingml/2006/chart" xmlns:r="http://schemas.openxmlformats.org/officeDocument/2006/relationships" r:id="rId5"/>
          </a:graphicData>
        </a:graphic>
      </p:graphicFrame>
      <p:cxnSp>
        <p:nvCxnSpPr>
          <p:cNvPr id="12" name="Straight Connector 11"/>
          <p:cNvCxnSpPr/>
          <p:nvPr/>
        </p:nvCxnSpPr>
        <p:spPr>
          <a:xfrm>
            <a:off x="4611512" y="2323421"/>
            <a:ext cx="1" cy="3080951"/>
          </a:xfrm>
          <a:prstGeom prst="line">
            <a:avLst/>
          </a:prstGeom>
          <a:ln w="38100">
            <a:solidFill>
              <a:schemeClr val="tx1">
                <a:lumMod val="85000"/>
                <a:lumOff val="15000"/>
              </a:schemeClr>
            </a:solidFill>
            <a:prstDash val="sys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0795932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Donald Trump Approval:</a:t>
            </a:r>
            <a:br>
              <a:rPr lang="en-US" dirty="0"/>
            </a:br>
            <a:r>
              <a:rPr lang="en-US" dirty="0"/>
              <a:t>Key Groups</a:t>
            </a:r>
          </a:p>
        </p:txBody>
      </p:sp>
      <p:sp>
        <p:nvSpPr>
          <p:cNvPr id="4" name="Slide Number Placeholder 3"/>
          <p:cNvSpPr>
            <a:spLocks noGrp="1"/>
          </p:cNvSpPr>
          <p:nvPr>
            <p:ph type="sldNum" sz="quarter" idx="12"/>
          </p:nvPr>
        </p:nvSpPr>
        <p:spPr/>
        <p:txBody>
          <a:bodyPr/>
          <a:lstStyle/>
          <a:p>
            <a:fld id="{6113E31D-E2AB-40D1-8B51-AFA5AFEF393A}" type="slidenum">
              <a:rPr lang="en-US" smtClean="0"/>
              <a:t>8</a:t>
            </a:fld>
            <a:endParaRPr lang="en-US" dirty="0"/>
          </a:p>
        </p:txBody>
      </p:sp>
      <p:pic>
        <p:nvPicPr>
          <p:cNvPr id="3" name="Picture 2"/>
          <p:cNvPicPr>
            <a:picLocks noChangeAspect="1"/>
          </p:cNvPicPr>
          <p:nvPr/>
        </p:nvPicPr>
        <p:blipFill>
          <a:blip r:embed="rId3"/>
          <a:stretch>
            <a:fillRect/>
          </a:stretch>
        </p:blipFill>
        <p:spPr>
          <a:xfrm>
            <a:off x="3553742" y="1828101"/>
            <a:ext cx="998451" cy="1000323"/>
          </a:xfrm>
          <a:prstGeom prst="rect">
            <a:avLst/>
          </a:prstGeom>
        </p:spPr>
      </p:pic>
      <p:sp>
        <p:nvSpPr>
          <p:cNvPr id="18" name="Rectangle 17"/>
          <p:cNvSpPr>
            <a:spLocks noChangeAspect="1"/>
          </p:cNvSpPr>
          <p:nvPr/>
        </p:nvSpPr>
        <p:spPr>
          <a:xfrm>
            <a:off x="3549873" y="1824640"/>
            <a:ext cx="1003784" cy="100378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92778" y="2182093"/>
            <a:ext cx="2691245" cy="646331"/>
          </a:xfrm>
          <a:prstGeom prst="rect">
            <a:avLst/>
          </a:prstGeom>
          <a:noFill/>
        </p:spPr>
        <p:txBody>
          <a:bodyPr wrap="square" rtlCol="0">
            <a:spAutoFit/>
          </a:bodyPr>
          <a:lstStyle/>
          <a:p>
            <a:r>
              <a:rPr lang="en-US" b="1" dirty="0">
                <a:solidFill>
                  <a:srgbClr val="C00000"/>
                </a:solidFill>
              </a:rPr>
              <a:t>TRUMP</a:t>
            </a:r>
          </a:p>
          <a:p>
            <a:r>
              <a:rPr lang="en-US" b="1" dirty="0">
                <a:solidFill>
                  <a:srgbClr val="C00000"/>
                </a:solidFill>
              </a:rPr>
              <a:t>APPROVAL</a:t>
            </a:r>
          </a:p>
        </p:txBody>
      </p:sp>
      <p:graphicFrame>
        <p:nvGraphicFramePr>
          <p:cNvPr id="11" name="Chart 10"/>
          <p:cNvGraphicFramePr/>
          <p:nvPr>
            <p:extLst>
              <p:ext uri="{D42A27DB-BD31-4B8C-83A1-F6EECF244321}">
                <p14:modId xmlns:p14="http://schemas.microsoft.com/office/powerpoint/2010/main" val="3432077426"/>
              </p:ext>
            </p:extLst>
          </p:nvPr>
        </p:nvGraphicFramePr>
        <p:xfrm>
          <a:off x="0" y="2382982"/>
          <a:ext cx="9144000" cy="4007428"/>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8695162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t>Donald Trump Approval:</a:t>
            </a:r>
            <a:br>
              <a:rPr lang="en-US" dirty="0"/>
            </a:br>
            <a:r>
              <a:rPr lang="en-US"/>
              <a:t>By State</a:t>
            </a:r>
            <a:endParaRPr lang="en-US" dirty="0"/>
          </a:p>
        </p:txBody>
      </p:sp>
      <p:sp>
        <p:nvSpPr>
          <p:cNvPr id="4" name="Slide Number Placeholder 3"/>
          <p:cNvSpPr>
            <a:spLocks noGrp="1"/>
          </p:cNvSpPr>
          <p:nvPr>
            <p:ph type="sldNum" sz="quarter" idx="12"/>
          </p:nvPr>
        </p:nvSpPr>
        <p:spPr/>
        <p:txBody>
          <a:bodyPr/>
          <a:lstStyle/>
          <a:p>
            <a:fld id="{6113E31D-E2AB-40D1-8B51-AFA5AFEF393A}" type="slidenum">
              <a:rPr lang="en-US" smtClean="0"/>
              <a:t>9</a:t>
            </a:fld>
            <a:endParaRPr lang="en-US" dirty="0"/>
          </a:p>
        </p:txBody>
      </p:sp>
      <p:pic>
        <p:nvPicPr>
          <p:cNvPr id="3" name="Picture 2"/>
          <p:cNvPicPr>
            <a:picLocks noChangeAspect="1"/>
          </p:cNvPicPr>
          <p:nvPr/>
        </p:nvPicPr>
        <p:blipFill>
          <a:blip r:embed="rId3"/>
          <a:stretch>
            <a:fillRect/>
          </a:stretch>
        </p:blipFill>
        <p:spPr>
          <a:xfrm>
            <a:off x="3553742" y="1828101"/>
            <a:ext cx="998451" cy="1000323"/>
          </a:xfrm>
          <a:prstGeom prst="rect">
            <a:avLst/>
          </a:prstGeom>
        </p:spPr>
      </p:pic>
      <p:sp>
        <p:nvSpPr>
          <p:cNvPr id="18" name="Rectangle 17"/>
          <p:cNvSpPr>
            <a:spLocks noChangeAspect="1"/>
          </p:cNvSpPr>
          <p:nvPr/>
        </p:nvSpPr>
        <p:spPr>
          <a:xfrm>
            <a:off x="3549873" y="1824640"/>
            <a:ext cx="1003784" cy="1003784"/>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4592778" y="2182093"/>
            <a:ext cx="2691245" cy="646331"/>
          </a:xfrm>
          <a:prstGeom prst="rect">
            <a:avLst/>
          </a:prstGeom>
          <a:noFill/>
        </p:spPr>
        <p:txBody>
          <a:bodyPr wrap="square" rtlCol="0">
            <a:spAutoFit/>
          </a:bodyPr>
          <a:lstStyle/>
          <a:p>
            <a:r>
              <a:rPr lang="en-US" b="1" dirty="0">
                <a:solidFill>
                  <a:srgbClr val="C00000"/>
                </a:solidFill>
              </a:rPr>
              <a:t>TRUMP</a:t>
            </a:r>
          </a:p>
          <a:p>
            <a:r>
              <a:rPr lang="en-US" b="1" dirty="0">
                <a:solidFill>
                  <a:srgbClr val="C00000"/>
                </a:solidFill>
              </a:rPr>
              <a:t>APPROVAL</a:t>
            </a:r>
          </a:p>
        </p:txBody>
      </p:sp>
      <p:graphicFrame>
        <p:nvGraphicFramePr>
          <p:cNvPr id="11" name="Chart 10"/>
          <p:cNvGraphicFramePr/>
          <p:nvPr>
            <p:extLst>
              <p:ext uri="{D42A27DB-BD31-4B8C-83A1-F6EECF244321}">
                <p14:modId xmlns:p14="http://schemas.microsoft.com/office/powerpoint/2010/main" val="2157855742"/>
              </p:ext>
            </p:extLst>
          </p:nvPr>
        </p:nvGraphicFramePr>
        <p:xfrm>
          <a:off x="0" y="2069417"/>
          <a:ext cx="9144000" cy="41116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599158718"/>
      </p:ext>
    </p:extLst>
  </p:cSld>
  <p:clrMapOvr>
    <a:masterClrMapping/>
  </p:clrMapOvr>
</p:sld>
</file>

<file path=ppt/theme/theme1.xml><?xml version="1.0" encoding="utf-8"?>
<a:theme xmlns:a="http://schemas.openxmlformats.org/drawingml/2006/main" name="Retrospect">
  <a:themeElements>
    <a:clrScheme name="Blue Warm">
      <a:dk1>
        <a:sysClr val="windowText" lastClr="000000"/>
      </a:dk1>
      <a:lt1>
        <a:sysClr val="window" lastClr="FFFFFF"/>
      </a:lt1>
      <a:dk2>
        <a:srgbClr val="242852"/>
      </a:dk2>
      <a:lt2>
        <a:srgbClr val="ACCBF9"/>
      </a:lt2>
      <a:accent1>
        <a:srgbClr val="4A66AC"/>
      </a:accent1>
      <a:accent2>
        <a:srgbClr val="629DD1"/>
      </a:accent2>
      <a:accent3>
        <a:srgbClr val="297FD5"/>
      </a:accent3>
      <a:accent4>
        <a:srgbClr val="7F8FA9"/>
      </a:accent4>
      <a:accent5>
        <a:srgbClr val="5AA2AE"/>
      </a:accent5>
      <a:accent6>
        <a:srgbClr val="9D90A0"/>
      </a:accent6>
      <a:hlink>
        <a:srgbClr val="9454C3"/>
      </a:hlink>
      <a:folHlink>
        <a:srgbClr val="3EBBF0"/>
      </a:folHlink>
    </a:clrScheme>
    <a:fontScheme name="Retrospect">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19704</TotalTime>
  <Words>2192</Words>
  <Application>Microsoft Office PowerPoint</Application>
  <PresentationFormat>On-screen Show (4:3)</PresentationFormat>
  <Paragraphs>513</Paragraphs>
  <Slides>32</Slides>
  <Notes>24</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32</vt:i4>
      </vt:variant>
    </vt:vector>
  </HeadingPairs>
  <TitlesOfParts>
    <vt:vector size="35" baseType="lpstr">
      <vt:lpstr>Calibri</vt:lpstr>
      <vt:lpstr>Calibri Light</vt:lpstr>
      <vt:lpstr>Retrospect</vt:lpstr>
      <vt:lpstr>One Nation Senate Battleground Study II  </vt:lpstr>
      <vt:lpstr>Methodology</vt:lpstr>
      <vt:lpstr>Right Direction / Wrong Track</vt:lpstr>
      <vt:lpstr>Generic Ballot</vt:lpstr>
      <vt:lpstr>Generic Ballot By Age</vt:lpstr>
      <vt:lpstr>Generic Ballot Trends</vt:lpstr>
      <vt:lpstr>Donald Trump Approval</vt:lpstr>
      <vt:lpstr>Donald Trump Approval: Key Groups</vt:lpstr>
      <vt:lpstr>Donald Trump Approval: By State</vt:lpstr>
      <vt:lpstr>Prefer US Senator Who Supports/Opposes Trump?</vt:lpstr>
      <vt:lpstr>Most Important Issue</vt:lpstr>
      <vt:lpstr>Obamacare Support</vt:lpstr>
      <vt:lpstr>AHCA Support/Opposition</vt:lpstr>
      <vt:lpstr>Strong AHCA Supporters</vt:lpstr>
      <vt:lpstr>Strong AHCA Opponents</vt:lpstr>
      <vt:lpstr>Undecided on AHCA</vt:lpstr>
      <vt:lpstr>Information Flow</vt:lpstr>
      <vt:lpstr>Impact of Bill on Personal Situation</vt:lpstr>
      <vt:lpstr>Senate Action on AHCA</vt:lpstr>
      <vt:lpstr>Top Priority of Healthcare Reform</vt:lpstr>
      <vt:lpstr>Effective Messages</vt:lpstr>
      <vt:lpstr>House Bill Key Provisions: Support or Opposition</vt:lpstr>
      <vt:lpstr>House Bill Key Provisions: Support or Opposition</vt:lpstr>
      <vt:lpstr>Support For Key Provisions  By Party: 1</vt:lpstr>
      <vt:lpstr>Support For Key Provisions  By Party: 2</vt:lpstr>
      <vt:lpstr>Support For Key Provisions  By Party: 3</vt:lpstr>
      <vt:lpstr>Reform Priorities: Tier 1</vt:lpstr>
      <vt:lpstr>Reform Priorities: Tier 2</vt:lpstr>
      <vt:lpstr>Top Health Care Priorities</vt:lpstr>
      <vt:lpstr>What Should US Senate Do?</vt:lpstr>
      <vt:lpstr>Views On Democrats’ Opposition</vt:lpstr>
      <vt:lpstr>What Should Democrats Do?</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Research Title</dc:title>
  <dc:creator>Brenda Wigger Gianiny</dc:creator>
  <cp:lastModifiedBy>Brenda Gianiny</cp:lastModifiedBy>
  <cp:revision>1829</cp:revision>
  <cp:lastPrinted>2017-05-24T12:41:14Z</cp:lastPrinted>
  <dcterms:created xsi:type="dcterms:W3CDTF">2013-11-22T19:38:53Z</dcterms:created>
  <dcterms:modified xsi:type="dcterms:W3CDTF">2017-05-24T12:41:55Z</dcterms:modified>
</cp:coreProperties>
</file>